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7"/>
  </p:notesMasterIdLst>
  <p:sldIdLst>
    <p:sldId id="256" r:id="rId5"/>
    <p:sldId id="257" r:id="rId6"/>
    <p:sldId id="258" r:id="rId7"/>
    <p:sldId id="259" r:id="rId8"/>
    <p:sldId id="261" r:id="rId9"/>
    <p:sldId id="262" r:id="rId10"/>
    <p:sldId id="276" r:id="rId11"/>
    <p:sldId id="392" r:id="rId12"/>
    <p:sldId id="390" r:id="rId13"/>
    <p:sldId id="389" r:id="rId14"/>
    <p:sldId id="391" r:id="rId15"/>
    <p:sldId id="393" r:id="rId16"/>
    <p:sldId id="394" r:id="rId17"/>
    <p:sldId id="395" r:id="rId18"/>
    <p:sldId id="396" r:id="rId19"/>
    <p:sldId id="397" r:id="rId20"/>
    <p:sldId id="260" r:id="rId21"/>
    <p:sldId id="264" r:id="rId22"/>
    <p:sldId id="265" r:id="rId23"/>
    <p:sldId id="388" r:id="rId24"/>
    <p:sldId id="269" r:id="rId25"/>
    <p:sldId id="270"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B9BF3"/>
    <a:srgbClr val="4A7DFC"/>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B5A9612-14E2-591D-0040-C5D45A36FF7A}" v="93" dt="2021-09-09T15:48:04.578"/>
    <p1510:client id="{24A8B976-D7B2-6D49-88A5-2384148849BB}" v="2" dt="2021-09-13T22:01:37.991"/>
    <p1510:client id="{49F42A9A-C242-7A69-04E8-921C52CE6295}" v="48" dt="2021-09-23T14:17:12.810"/>
    <p1510:client id="{9F15BB31-CD60-EAEA-E882-F72AF6977277}" v="74" dt="2021-09-27T16:41:10.012"/>
    <p1510:client id="{AC3DE9B8-B4B7-5348-F400-265ED9410BF1}" v="1" dt="2021-07-12T12:31:08.790"/>
    <p1510:client id="{B8C7822F-943A-3B64-DBC1-292C78A52CA1}" v="10" dt="2021-09-13T15:45:43.601"/>
    <p1510:client id="{C6CC5C07-32CD-AAB8-C59C-CACCB100C385}" v="4" dt="2021-06-28T10:10:30.977"/>
    <p1510:client id="{D91CB73B-BB78-E421-4342-8CBBD10A1D58}" v="9" dt="2021-07-12T12:32:30.623"/>
    <p1510:client id="{E4E3ED88-1946-1F3E-C76D-D1E541256B1B}" v="25" dt="2021-09-09T11:47:42.303"/>
    <p1510:client id="{F1A2EA12-54CF-FA85-CB83-67AFE48EC9DB}" v="94" dt="2021-09-09T13:29:58.976"/>
    <p1510:client id="{F97933BD-0A95-BCD5-13AE-0E93B590DD0F}" v="81" dt="2021-09-17T08:11:45.67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013"/>
    <p:restoredTop sz="92932"/>
  </p:normalViewPr>
  <p:slideViewPr>
    <p:cSldViewPr snapToGrid="0">
      <p:cViewPr varScale="1">
        <p:scale>
          <a:sx n="67" d="100"/>
          <a:sy n="67" d="100"/>
        </p:scale>
        <p:origin x="984"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DB40487-EA78-4829-9679-0992CD418829}" type="doc">
      <dgm:prSet loTypeId="urn:microsoft.com/office/officeart/2016/7/layout/HorizontalActionList" loCatId="List" qsTypeId="urn:microsoft.com/office/officeart/2005/8/quickstyle/simple1" qsCatId="simple" csTypeId="urn:microsoft.com/office/officeart/2005/8/colors/accent4_2" csCatId="accent4"/>
      <dgm:spPr/>
      <dgm:t>
        <a:bodyPr/>
        <a:lstStyle/>
        <a:p>
          <a:endParaRPr lang="en-US"/>
        </a:p>
      </dgm:t>
    </dgm:pt>
    <dgm:pt modelId="{C94F12BB-4AB2-4DC4-8538-7AB5F5AE746A}">
      <dgm:prSet/>
      <dgm:spPr/>
      <dgm:t>
        <a:bodyPr/>
        <a:lstStyle/>
        <a:p>
          <a:r>
            <a:rPr lang="en-US" dirty="0"/>
            <a:t>Find</a:t>
          </a:r>
        </a:p>
      </dgm:t>
    </dgm:pt>
    <dgm:pt modelId="{F4CA350D-EFB7-4927-9BE2-A7D29DEEA55E}" type="parTrans" cxnId="{C5657875-34B3-46E1-8070-34ACC73FCD32}">
      <dgm:prSet/>
      <dgm:spPr/>
      <dgm:t>
        <a:bodyPr/>
        <a:lstStyle/>
        <a:p>
          <a:endParaRPr lang="en-US"/>
        </a:p>
      </dgm:t>
    </dgm:pt>
    <dgm:pt modelId="{404B4311-B0D9-44FC-B7C0-5457B8B63FE4}" type="sibTrans" cxnId="{C5657875-34B3-46E1-8070-34ACC73FCD32}">
      <dgm:prSet/>
      <dgm:spPr/>
      <dgm:t>
        <a:bodyPr/>
        <a:lstStyle/>
        <a:p>
          <a:endParaRPr lang="en-US"/>
        </a:p>
      </dgm:t>
    </dgm:pt>
    <dgm:pt modelId="{452AEE0E-04B2-45CE-BD49-E877E625AB4E}">
      <dgm:prSet/>
      <dgm:spPr/>
      <dgm:t>
        <a:bodyPr/>
        <a:lstStyle/>
        <a:p>
          <a:r>
            <a:rPr lang="en-US" dirty="0"/>
            <a:t>Find a partner and take it in turns to answer the question that will be read out</a:t>
          </a:r>
        </a:p>
      </dgm:t>
    </dgm:pt>
    <dgm:pt modelId="{D4594256-A93C-48D1-93CF-BA9421D9C9B9}" type="parTrans" cxnId="{849D26F4-7104-4A29-82D2-AA0C2BFD1B43}">
      <dgm:prSet/>
      <dgm:spPr/>
      <dgm:t>
        <a:bodyPr/>
        <a:lstStyle/>
        <a:p>
          <a:endParaRPr lang="en-US"/>
        </a:p>
      </dgm:t>
    </dgm:pt>
    <dgm:pt modelId="{1138EC24-5F45-418F-A173-354D36DFEF4F}" type="sibTrans" cxnId="{849D26F4-7104-4A29-82D2-AA0C2BFD1B43}">
      <dgm:prSet/>
      <dgm:spPr/>
      <dgm:t>
        <a:bodyPr/>
        <a:lstStyle/>
        <a:p>
          <a:endParaRPr lang="en-US"/>
        </a:p>
      </dgm:t>
    </dgm:pt>
    <dgm:pt modelId="{1879F469-EAB0-47FF-B365-342E23135CEC}">
      <dgm:prSet/>
      <dgm:spPr/>
      <dgm:t>
        <a:bodyPr/>
        <a:lstStyle/>
        <a:p>
          <a:r>
            <a:rPr lang="en-US" dirty="0"/>
            <a:t>Move</a:t>
          </a:r>
        </a:p>
      </dgm:t>
    </dgm:pt>
    <dgm:pt modelId="{84B4DBC0-EAC1-4180-94A7-A562AB89B72F}" type="parTrans" cxnId="{39BE9DD6-C394-4954-9D82-B47CF5EE0F00}">
      <dgm:prSet/>
      <dgm:spPr/>
      <dgm:t>
        <a:bodyPr/>
        <a:lstStyle/>
        <a:p>
          <a:endParaRPr lang="en-US"/>
        </a:p>
      </dgm:t>
    </dgm:pt>
    <dgm:pt modelId="{6C452825-71B6-4037-B04C-F6C3B5C820E0}" type="sibTrans" cxnId="{39BE9DD6-C394-4954-9D82-B47CF5EE0F00}">
      <dgm:prSet/>
      <dgm:spPr/>
      <dgm:t>
        <a:bodyPr/>
        <a:lstStyle/>
        <a:p>
          <a:endParaRPr lang="en-US"/>
        </a:p>
      </dgm:t>
    </dgm:pt>
    <dgm:pt modelId="{E67F7F4D-668E-4FB7-9EF4-2E66CE6A959C}">
      <dgm:prSet/>
      <dgm:spPr/>
      <dgm:t>
        <a:bodyPr/>
        <a:lstStyle/>
        <a:p>
          <a:r>
            <a:rPr lang="en-US" dirty="0"/>
            <a:t>When the leader shouts change, move to a different partner and answer the next question that will be read out</a:t>
          </a:r>
        </a:p>
      </dgm:t>
    </dgm:pt>
    <dgm:pt modelId="{0CCA9313-728A-4C64-A0E5-384992DD21C5}" type="parTrans" cxnId="{70736DCB-4E74-420C-9F2E-6BDCF00972B6}">
      <dgm:prSet/>
      <dgm:spPr/>
      <dgm:t>
        <a:bodyPr/>
        <a:lstStyle/>
        <a:p>
          <a:endParaRPr lang="en-US"/>
        </a:p>
      </dgm:t>
    </dgm:pt>
    <dgm:pt modelId="{6E8F2D11-2071-4A6A-B65D-21E12091C60D}" type="sibTrans" cxnId="{70736DCB-4E74-420C-9F2E-6BDCF00972B6}">
      <dgm:prSet/>
      <dgm:spPr/>
      <dgm:t>
        <a:bodyPr/>
        <a:lstStyle/>
        <a:p>
          <a:endParaRPr lang="en-US"/>
        </a:p>
      </dgm:t>
    </dgm:pt>
    <dgm:pt modelId="{12BF488C-10D1-456C-8C0E-9D5230D8053C}">
      <dgm:prSet/>
      <dgm:spPr/>
      <dgm:t>
        <a:bodyPr/>
        <a:lstStyle/>
        <a:p>
          <a:r>
            <a:rPr lang="en-US" dirty="0"/>
            <a:t>Continue</a:t>
          </a:r>
        </a:p>
      </dgm:t>
    </dgm:pt>
    <dgm:pt modelId="{73C8B2CA-E039-49B9-9CE8-DBAC0D2F78A1}" type="parTrans" cxnId="{8A9B26CE-2AB1-495B-AD40-DFEF09F97007}">
      <dgm:prSet/>
      <dgm:spPr/>
      <dgm:t>
        <a:bodyPr/>
        <a:lstStyle/>
        <a:p>
          <a:endParaRPr lang="en-US"/>
        </a:p>
      </dgm:t>
    </dgm:pt>
    <dgm:pt modelId="{F499A1A5-019B-4A07-8ECB-53C2934C8E6D}" type="sibTrans" cxnId="{8A9B26CE-2AB1-495B-AD40-DFEF09F97007}">
      <dgm:prSet/>
      <dgm:spPr/>
      <dgm:t>
        <a:bodyPr/>
        <a:lstStyle/>
        <a:p>
          <a:endParaRPr lang="en-US"/>
        </a:p>
      </dgm:t>
    </dgm:pt>
    <dgm:pt modelId="{1273D399-A517-4D26-BF08-D0407A1260AB}">
      <dgm:prSet/>
      <dgm:spPr/>
      <dgm:t>
        <a:bodyPr/>
        <a:lstStyle/>
        <a:p>
          <a:r>
            <a:rPr lang="en-US" dirty="0"/>
            <a:t>Continue to change partners each time a new question is asked</a:t>
          </a:r>
        </a:p>
      </dgm:t>
    </dgm:pt>
    <dgm:pt modelId="{6EAA254B-2F31-4618-9AE6-5EF23188D372}" type="parTrans" cxnId="{69E112DD-C78D-41A1-AD21-7F6551DD624B}">
      <dgm:prSet/>
      <dgm:spPr/>
      <dgm:t>
        <a:bodyPr/>
        <a:lstStyle/>
        <a:p>
          <a:endParaRPr lang="en-US"/>
        </a:p>
      </dgm:t>
    </dgm:pt>
    <dgm:pt modelId="{B5938636-7ADE-4335-8618-D310B168E42D}" type="sibTrans" cxnId="{69E112DD-C78D-41A1-AD21-7F6551DD624B}">
      <dgm:prSet/>
      <dgm:spPr/>
      <dgm:t>
        <a:bodyPr/>
        <a:lstStyle/>
        <a:p>
          <a:endParaRPr lang="en-US"/>
        </a:p>
      </dgm:t>
    </dgm:pt>
    <dgm:pt modelId="{BA7FE0B5-0AF7-49E4-AB0C-05F55B38BD94}" type="pres">
      <dgm:prSet presAssocID="{4DB40487-EA78-4829-9679-0992CD418829}" presName="Name0" presStyleCnt="0">
        <dgm:presLayoutVars>
          <dgm:dir/>
          <dgm:animLvl val="lvl"/>
          <dgm:resizeHandles val="exact"/>
        </dgm:presLayoutVars>
      </dgm:prSet>
      <dgm:spPr/>
    </dgm:pt>
    <dgm:pt modelId="{1349D54F-6F7A-418A-89F7-9733CF1FE7B4}" type="pres">
      <dgm:prSet presAssocID="{C94F12BB-4AB2-4DC4-8538-7AB5F5AE746A}" presName="composite" presStyleCnt="0"/>
      <dgm:spPr/>
    </dgm:pt>
    <dgm:pt modelId="{E2F7B3AA-1609-4551-89A5-C9E2FE416650}" type="pres">
      <dgm:prSet presAssocID="{C94F12BB-4AB2-4DC4-8538-7AB5F5AE746A}" presName="parTx" presStyleLbl="alignNode1" presStyleIdx="0" presStyleCnt="3">
        <dgm:presLayoutVars>
          <dgm:chMax val="0"/>
          <dgm:chPref val="0"/>
        </dgm:presLayoutVars>
      </dgm:prSet>
      <dgm:spPr/>
    </dgm:pt>
    <dgm:pt modelId="{4D38CFD7-4185-4221-BBAC-3EC3FF5C9534}" type="pres">
      <dgm:prSet presAssocID="{C94F12BB-4AB2-4DC4-8538-7AB5F5AE746A}" presName="desTx" presStyleLbl="alignAccFollowNode1" presStyleIdx="0" presStyleCnt="3">
        <dgm:presLayoutVars/>
      </dgm:prSet>
      <dgm:spPr/>
    </dgm:pt>
    <dgm:pt modelId="{FC675F60-1A77-45C4-9396-2E05DE1D2CFF}" type="pres">
      <dgm:prSet presAssocID="{404B4311-B0D9-44FC-B7C0-5457B8B63FE4}" presName="space" presStyleCnt="0"/>
      <dgm:spPr/>
    </dgm:pt>
    <dgm:pt modelId="{AE816F98-7B89-4EB7-AF75-CB3878F2C764}" type="pres">
      <dgm:prSet presAssocID="{1879F469-EAB0-47FF-B365-342E23135CEC}" presName="composite" presStyleCnt="0"/>
      <dgm:spPr/>
    </dgm:pt>
    <dgm:pt modelId="{523CDC3A-4878-4CD0-ACCD-70A232C91ED2}" type="pres">
      <dgm:prSet presAssocID="{1879F469-EAB0-47FF-B365-342E23135CEC}" presName="parTx" presStyleLbl="alignNode1" presStyleIdx="1" presStyleCnt="3">
        <dgm:presLayoutVars>
          <dgm:chMax val="0"/>
          <dgm:chPref val="0"/>
        </dgm:presLayoutVars>
      </dgm:prSet>
      <dgm:spPr/>
    </dgm:pt>
    <dgm:pt modelId="{F56802DE-8E18-4E97-B109-E3A1CBD66DA4}" type="pres">
      <dgm:prSet presAssocID="{1879F469-EAB0-47FF-B365-342E23135CEC}" presName="desTx" presStyleLbl="alignAccFollowNode1" presStyleIdx="1" presStyleCnt="3">
        <dgm:presLayoutVars/>
      </dgm:prSet>
      <dgm:spPr/>
    </dgm:pt>
    <dgm:pt modelId="{86765C52-2879-4BCF-BA19-1757AEAA47D2}" type="pres">
      <dgm:prSet presAssocID="{6C452825-71B6-4037-B04C-F6C3B5C820E0}" presName="space" presStyleCnt="0"/>
      <dgm:spPr/>
    </dgm:pt>
    <dgm:pt modelId="{8B5B5BD2-1DBD-4F56-BD17-0F8F8146CC73}" type="pres">
      <dgm:prSet presAssocID="{12BF488C-10D1-456C-8C0E-9D5230D8053C}" presName="composite" presStyleCnt="0"/>
      <dgm:spPr/>
    </dgm:pt>
    <dgm:pt modelId="{C4EDE7FE-C351-4A37-A28C-552F0BB1A666}" type="pres">
      <dgm:prSet presAssocID="{12BF488C-10D1-456C-8C0E-9D5230D8053C}" presName="parTx" presStyleLbl="alignNode1" presStyleIdx="2" presStyleCnt="3">
        <dgm:presLayoutVars>
          <dgm:chMax val="0"/>
          <dgm:chPref val="0"/>
        </dgm:presLayoutVars>
      </dgm:prSet>
      <dgm:spPr/>
    </dgm:pt>
    <dgm:pt modelId="{F445C961-765D-4AC3-BD32-E3B2F91EACA2}" type="pres">
      <dgm:prSet presAssocID="{12BF488C-10D1-456C-8C0E-9D5230D8053C}" presName="desTx" presStyleLbl="alignAccFollowNode1" presStyleIdx="2" presStyleCnt="3">
        <dgm:presLayoutVars/>
      </dgm:prSet>
      <dgm:spPr/>
    </dgm:pt>
  </dgm:ptLst>
  <dgm:cxnLst>
    <dgm:cxn modelId="{97B8200D-34AB-4DAF-A5B3-0F8B1CE52ECF}" type="presOf" srcId="{452AEE0E-04B2-45CE-BD49-E877E625AB4E}" destId="{4D38CFD7-4185-4221-BBAC-3EC3FF5C9534}" srcOrd="0" destOrd="0" presId="urn:microsoft.com/office/officeart/2016/7/layout/HorizontalActionList"/>
    <dgm:cxn modelId="{C5657875-34B3-46E1-8070-34ACC73FCD32}" srcId="{4DB40487-EA78-4829-9679-0992CD418829}" destId="{C94F12BB-4AB2-4DC4-8538-7AB5F5AE746A}" srcOrd="0" destOrd="0" parTransId="{F4CA350D-EFB7-4927-9BE2-A7D29DEEA55E}" sibTransId="{404B4311-B0D9-44FC-B7C0-5457B8B63FE4}"/>
    <dgm:cxn modelId="{5BA4DE77-5F28-43FD-9224-ACBD9FAF73B8}" type="presOf" srcId="{4DB40487-EA78-4829-9679-0992CD418829}" destId="{BA7FE0B5-0AF7-49E4-AB0C-05F55B38BD94}" srcOrd="0" destOrd="0" presId="urn:microsoft.com/office/officeart/2016/7/layout/HorizontalActionList"/>
    <dgm:cxn modelId="{D59211BE-E3CE-4B6A-96DE-190F43EB46C1}" type="presOf" srcId="{1273D399-A517-4D26-BF08-D0407A1260AB}" destId="{F445C961-765D-4AC3-BD32-E3B2F91EACA2}" srcOrd="0" destOrd="0" presId="urn:microsoft.com/office/officeart/2016/7/layout/HorizontalActionList"/>
    <dgm:cxn modelId="{E79C67C2-0F01-43D1-B62A-309314A6A1B7}" type="presOf" srcId="{C94F12BB-4AB2-4DC4-8538-7AB5F5AE746A}" destId="{E2F7B3AA-1609-4551-89A5-C9E2FE416650}" srcOrd="0" destOrd="0" presId="urn:microsoft.com/office/officeart/2016/7/layout/HorizontalActionList"/>
    <dgm:cxn modelId="{BC130CC5-5E00-496B-A5C0-169FAD018C8A}" type="presOf" srcId="{E67F7F4D-668E-4FB7-9EF4-2E66CE6A959C}" destId="{F56802DE-8E18-4E97-B109-E3A1CBD66DA4}" srcOrd="0" destOrd="0" presId="urn:microsoft.com/office/officeart/2016/7/layout/HorizontalActionList"/>
    <dgm:cxn modelId="{70736DCB-4E74-420C-9F2E-6BDCF00972B6}" srcId="{1879F469-EAB0-47FF-B365-342E23135CEC}" destId="{E67F7F4D-668E-4FB7-9EF4-2E66CE6A959C}" srcOrd="0" destOrd="0" parTransId="{0CCA9313-728A-4C64-A0E5-384992DD21C5}" sibTransId="{6E8F2D11-2071-4A6A-B65D-21E12091C60D}"/>
    <dgm:cxn modelId="{2AE07ACC-44AB-4A59-A4CB-4C9A2173179C}" type="presOf" srcId="{12BF488C-10D1-456C-8C0E-9D5230D8053C}" destId="{C4EDE7FE-C351-4A37-A28C-552F0BB1A666}" srcOrd="0" destOrd="0" presId="urn:microsoft.com/office/officeart/2016/7/layout/HorizontalActionList"/>
    <dgm:cxn modelId="{8A9B26CE-2AB1-495B-AD40-DFEF09F97007}" srcId="{4DB40487-EA78-4829-9679-0992CD418829}" destId="{12BF488C-10D1-456C-8C0E-9D5230D8053C}" srcOrd="2" destOrd="0" parTransId="{73C8B2CA-E039-49B9-9CE8-DBAC0D2F78A1}" sibTransId="{F499A1A5-019B-4A07-8ECB-53C2934C8E6D}"/>
    <dgm:cxn modelId="{39BE9DD6-C394-4954-9D82-B47CF5EE0F00}" srcId="{4DB40487-EA78-4829-9679-0992CD418829}" destId="{1879F469-EAB0-47FF-B365-342E23135CEC}" srcOrd="1" destOrd="0" parTransId="{84B4DBC0-EAC1-4180-94A7-A562AB89B72F}" sibTransId="{6C452825-71B6-4037-B04C-F6C3B5C820E0}"/>
    <dgm:cxn modelId="{69E112DD-C78D-41A1-AD21-7F6551DD624B}" srcId="{12BF488C-10D1-456C-8C0E-9D5230D8053C}" destId="{1273D399-A517-4D26-BF08-D0407A1260AB}" srcOrd="0" destOrd="0" parTransId="{6EAA254B-2F31-4618-9AE6-5EF23188D372}" sibTransId="{B5938636-7ADE-4335-8618-D310B168E42D}"/>
    <dgm:cxn modelId="{849D26F4-7104-4A29-82D2-AA0C2BFD1B43}" srcId="{C94F12BB-4AB2-4DC4-8538-7AB5F5AE746A}" destId="{452AEE0E-04B2-45CE-BD49-E877E625AB4E}" srcOrd="0" destOrd="0" parTransId="{D4594256-A93C-48D1-93CF-BA9421D9C9B9}" sibTransId="{1138EC24-5F45-418F-A173-354D36DFEF4F}"/>
    <dgm:cxn modelId="{5B2CA4FD-A5A3-4123-8C56-05840F75A19E}" type="presOf" srcId="{1879F469-EAB0-47FF-B365-342E23135CEC}" destId="{523CDC3A-4878-4CD0-ACCD-70A232C91ED2}" srcOrd="0" destOrd="0" presId="urn:microsoft.com/office/officeart/2016/7/layout/HorizontalActionList"/>
    <dgm:cxn modelId="{A4BAFA2C-7CB9-4D81-AE6A-68BA932C0E41}" type="presParOf" srcId="{BA7FE0B5-0AF7-49E4-AB0C-05F55B38BD94}" destId="{1349D54F-6F7A-418A-89F7-9733CF1FE7B4}" srcOrd="0" destOrd="0" presId="urn:microsoft.com/office/officeart/2016/7/layout/HorizontalActionList"/>
    <dgm:cxn modelId="{E6AEB906-2E2A-454A-BA81-D855B4F60708}" type="presParOf" srcId="{1349D54F-6F7A-418A-89F7-9733CF1FE7B4}" destId="{E2F7B3AA-1609-4551-89A5-C9E2FE416650}" srcOrd="0" destOrd="0" presId="urn:microsoft.com/office/officeart/2016/7/layout/HorizontalActionList"/>
    <dgm:cxn modelId="{7EE7D191-398A-4E5C-8C26-FD28ADCC6D8D}" type="presParOf" srcId="{1349D54F-6F7A-418A-89F7-9733CF1FE7B4}" destId="{4D38CFD7-4185-4221-BBAC-3EC3FF5C9534}" srcOrd="1" destOrd="0" presId="urn:microsoft.com/office/officeart/2016/7/layout/HorizontalActionList"/>
    <dgm:cxn modelId="{F6748575-75EE-41E9-864F-F6BEF77DEC06}" type="presParOf" srcId="{BA7FE0B5-0AF7-49E4-AB0C-05F55B38BD94}" destId="{FC675F60-1A77-45C4-9396-2E05DE1D2CFF}" srcOrd="1" destOrd="0" presId="urn:microsoft.com/office/officeart/2016/7/layout/HorizontalActionList"/>
    <dgm:cxn modelId="{7EEF187D-88F3-4CA9-9A2C-D7006D420008}" type="presParOf" srcId="{BA7FE0B5-0AF7-49E4-AB0C-05F55B38BD94}" destId="{AE816F98-7B89-4EB7-AF75-CB3878F2C764}" srcOrd="2" destOrd="0" presId="urn:microsoft.com/office/officeart/2016/7/layout/HorizontalActionList"/>
    <dgm:cxn modelId="{C7ADB815-3F5B-4911-905C-8206CE893376}" type="presParOf" srcId="{AE816F98-7B89-4EB7-AF75-CB3878F2C764}" destId="{523CDC3A-4878-4CD0-ACCD-70A232C91ED2}" srcOrd="0" destOrd="0" presId="urn:microsoft.com/office/officeart/2016/7/layout/HorizontalActionList"/>
    <dgm:cxn modelId="{9BFB4E88-2E3B-4058-9CB3-F18D2F599343}" type="presParOf" srcId="{AE816F98-7B89-4EB7-AF75-CB3878F2C764}" destId="{F56802DE-8E18-4E97-B109-E3A1CBD66DA4}" srcOrd="1" destOrd="0" presId="urn:microsoft.com/office/officeart/2016/7/layout/HorizontalActionList"/>
    <dgm:cxn modelId="{872CDBA7-2F02-4CF8-BD35-A4AE2D2CE31C}" type="presParOf" srcId="{BA7FE0B5-0AF7-49E4-AB0C-05F55B38BD94}" destId="{86765C52-2879-4BCF-BA19-1757AEAA47D2}" srcOrd="3" destOrd="0" presId="urn:microsoft.com/office/officeart/2016/7/layout/HorizontalActionList"/>
    <dgm:cxn modelId="{31D55367-1CEC-4569-978D-741E542540F2}" type="presParOf" srcId="{BA7FE0B5-0AF7-49E4-AB0C-05F55B38BD94}" destId="{8B5B5BD2-1DBD-4F56-BD17-0F8F8146CC73}" srcOrd="4" destOrd="0" presId="urn:microsoft.com/office/officeart/2016/7/layout/HorizontalActionList"/>
    <dgm:cxn modelId="{BD1CE4AB-A732-4DCC-8130-B3745D0A054A}" type="presParOf" srcId="{8B5B5BD2-1DBD-4F56-BD17-0F8F8146CC73}" destId="{C4EDE7FE-C351-4A37-A28C-552F0BB1A666}" srcOrd="0" destOrd="0" presId="urn:microsoft.com/office/officeart/2016/7/layout/HorizontalActionList"/>
    <dgm:cxn modelId="{5AD44113-54FE-4F9E-A3E9-24FC7BE150B1}" type="presParOf" srcId="{8B5B5BD2-1DBD-4F56-BD17-0F8F8146CC73}" destId="{F445C961-765D-4AC3-BD32-E3B2F91EACA2}" srcOrd="1" destOrd="0" presId="urn:microsoft.com/office/officeart/2016/7/layout/HorizontalActionList"/>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F7B3AA-1609-4551-89A5-C9E2FE416650}">
      <dsp:nvSpPr>
        <dsp:cNvPr id="0" name=""/>
        <dsp:cNvSpPr/>
      </dsp:nvSpPr>
      <dsp:spPr>
        <a:xfrm>
          <a:off x="11800" y="147733"/>
          <a:ext cx="3476203" cy="1042860"/>
        </a:xfrm>
        <a:prstGeom prst="rect">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4697" tIns="274697" rIns="274697" bIns="274697" numCol="1" spcCol="1270" anchor="ctr" anchorCtr="0">
          <a:noAutofit/>
        </a:bodyPr>
        <a:lstStyle/>
        <a:p>
          <a:pPr marL="0" lvl="0" indent="0" algn="ctr" defTabSz="1555750">
            <a:lnSpc>
              <a:spcPct val="90000"/>
            </a:lnSpc>
            <a:spcBef>
              <a:spcPct val="0"/>
            </a:spcBef>
            <a:spcAft>
              <a:spcPct val="35000"/>
            </a:spcAft>
            <a:buNone/>
          </a:pPr>
          <a:r>
            <a:rPr lang="en-US" sz="3500" kern="1200" dirty="0"/>
            <a:t>Find</a:t>
          </a:r>
        </a:p>
      </dsp:txBody>
      <dsp:txXfrm>
        <a:off x="11800" y="147733"/>
        <a:ext cx="3476203" cy="1042860"/>
      </dsp:txXfrm>
    </dsp:sp>
    <dsp:sp modelId="{4D38CFD7-4185-4221-BBAC-3EC3FF5C9534}">
      <dsp:nvSpPr>
        <dsp:cNvPr id="0" name=""/>
        <dsp:cNvSpPr/>
      </dsp:nvSpPr>
      <dsp:spPr>
        <a:xfrm>
          <a:off x="11800" y="1190593"/>
          <a:ext cx="3476203" cy="1708660"/>
        </a:xfrm>
        <a:prstGeom prst="rect">
          <a:avLst/>
        </a:prstGeom>
        <a:solidFill>
          <a:schemeClr val="accent4">
            <a:alpha val="90000"/>
            <a:tint val="40000"/>
            <a:hueOff val="0"/>
            <a:satOff val="0"/>
            <a:lumOff val="0"/>
            <a:alphaOff val="0"/>
          </a:schemeClr>
        </a:solidFill>
        <a:ln w="12700" cap="flat" cmpd="sng" algn="ctr">
          <a:solidFill>
            <a:schemeClr val="accent4">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43372" tIns="343372" rIns="343372" bIns="343372" numCol="1" spcCol="1270" anchor="t" anchorCtr="0">
          <a:noAutofit/>
        </a:bodyPr>
        <a:lstStyle/>
        <a:p>
          <a:pPr marL="0" lvl="0" indent="0" algn="l" defTabSz="800100">
            <a:lnSpc>
              <a:spcPct val="90000"/>
            </a:lnSpc>
            <a:spcBef>
              <a:spcPct val="0"/>
            </a:spcBef>
            <a:spcAft>
              <a:spcPct val="35000"/>
            </a:spcAft>
            <a:buNone/>
          </a:pPr>
          <a:r>
            <a:rPr lang="en-US" sz="1800" kern="1200" dirty="0"/>
            <a:t>Find a partner and take it in turns to answer the question that will be read out</a:t>
          </a:r>
        </a:p>
      </dsp:txBody>
      <dsp:txXfrm>
        <a:off x="11800" y="1190593"/>
        <a:ext cx="3476203" cy="1708660"/>
      </dsp:txXfrm>
    </dsp:sp>
    <dsp:sp modelId="{523CDC3A-4878-4CD0-ACCD-70A232C91ED2}">
      <dsp:nvSpPr>
        <dsp:cNvPr id="0" name=""/>
        <dsp:cNvSpPr/>
      </dsp:nvSpPr>
      <dsp:spPr>
        <a:xfrm>
          <a:off x="3595897" y="147733"/>
          <a:ext cx="3476203" cy="1042860"/>
        </a:xfrm>
        <a:prstGeom prst="rect">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4697" tIns="274697" rIns="274697" bIns="274697" numCol="1" spcCol="1270" anchor="ctr" anchorCtr="0">
          <a:noAutofit/>
        </a:bodyPr>
        <a:lstStyle/>
        <a:p>
          <a:pPr marL="0" lvl="0" indent="0" algn="ctr" defTabSz="1555750">
            <a:lnSpc>
              <a:spcPct val="90000"/>
            </a:lnSpc>
            <a:spcBef>
              <a:spcPct val="0"/>
            </a:spcBef>
            <a:spcAft>
              <a:spcPct val="35000"/>
            </a:spcAft>
            <a:buNone/>
          </a:pPr>
          <a:r>
            <a:rPr lang="en-US" sz="3500" kern="1200" dirty="0"/>
            <a:t>Move</a:t>
          </a:r>
        </a:p>
      </dsp:txBody>
      <dsp:txXfrm>
        <a:off x="3595897" y="147733"/>
        <a:ext cx="3476203" cy="1042860"/>
      </dsp:txXfrm>
    </dsp:sp>
    <dsp:sp modelId="{F56802DE-8E18-4E97-B109-E3A1CBD66DA4}">
      <dsp:nvSpPr>
        <dsp:cNvPr id="0" name=""/>
        <dsp:cNvSpPr/>
      </dsp:nvSpPr>
      <dsp:spPr>
        <a:xfrm>
          <a:off x="3595897" y="1190593"/>
          <a:ext cx="3476203" cy="1708660"/>
        </a:xfrm>
        <a:prstGeom prst="rect">
          <a:avLst/>
        </a:prstGeom>
        <a:solidFill>
          <a:schemeClr val="accent4">
            <a:alpha val="90000"/>
            <a:tint val="40000"/>
            <a:hueOff val="0"/>
            <a:satOff val="0"/>
            <a:lumOff val="0"/>
            <a:alphaOff val="0"/>
          </a:schemeClr>
        </a:solidFill>
        <a:ln w="12700" cap="flat" cmpd="sng" algn="ctr">
          <a:solidFill>
            <a:schemeClr val="accent4">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43372" tIns="343372" rIns="343372" bIns="343372" numCol="1" spcCol="1270" anchor="t" anchorCtr="0">
          <a:noAutofit/>
        </a:bodyPr>
        <a:lstStyle/>
        <a:p>
          <a:pPr marL="0" lvl="0" indent="0" algn="l" defTabSz="800100">
            <a:lnSpc>
              <a:spcPct val="90000"/>
            </a:lnSpc>
            <a:spcBef>
              <a:spcPct val="0"/>
            </a:spcBef>
            <a:spcAft>
              <a:spcPct val="35000"/>
            </a:spcAft>
            <a:buNone/>
          </a:pPr>
          <a:r>
            <a:rPr lang="en-US" sz="1800" kern="1200" dirty="0"/>
            <a:t>When the leader shouts change, move to a different partner and answer the next question that will be read out</a:t>
          </a:r>
        </a:p>
      </dsp:txBody>
      <dsp:txXfrm>
        <a:off x="3595897" y="1190593"/>
        <a:ext cx="3476203" cy="1708660"/>
      </dsp:txXfrm>
    </dsp:sp>
    <dsp:sp modelId="{C4EDE7FE-C351-4A37-A28C-552F0BB1A666}">
      <dsp:nvSpPr>
        <dsp:cNvPr id="0" name=""/>
        <dsp:cNvSpPr/>
      </dsp:nvSpPr>
      <dsp:spPr>
        <a:xfrm>
          <a:off x="7179995" y="147733"/>
          <a:ext cx="3476203" cy="1042860"/>
        </a:xfrm>
        <a:prstGeom prst="rect">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4697" tIns="274697" rIns="274697" bIns="274697" numCol="1" spcCol="1270" anchor="ctr" anchorCtr="0">
          <a:noAutofit/>
        </a:bodyPr>
        <a:lstStyle/>
        <a:p>
          <a:pPr marL="0" lvl="0" indent="0" algn="ctr" defTabSz="1555750">
            <a:lnSpc>
              <a:spcPct val="90000"/>
            </a:lnSpc>
            <a:spcBef>
              <a:spcPct val="0"/>
            </a:spcBef>
            <a:spcAft>
              <a:spcPct val="35000"/>
            </a:spcAft>
            <a:buNone/>
          </a:pPr>
          <a:r>
            <a:rPr lang="en-US" sz="3500" kern="1200" dirty="0"/>
            <a:t>Continue</a:t>
          </a:r>
        </a:p>
      </dsp:txBody>
      <dsp:txXfrm>
        <a:off x="7179995" y="147733"/>
        <a:ext cx="3476203" cy="1042860"/>
      </dsp:txXfrm>
    </dsp:sp>
    <dsp:sp modelId="{F445C961-765D-4AC3-BD32-E3B2F91EACA2}">
      <dsp:nvSpPr>
        <dsp:cNvPr id="0" name=""/>
        <dsp:cNvSpPr/>
      </dsp:nvSpPr>
      <dsp:spPr>
        <a:xfrm>
          <a:off x="7179995" y="1190593"/>
          <a:ext cx="3476203" cy="1708660"/>
        </a:xfrm>
        <a:prstGeom prst="rect">
          <a:avLst/>
        </a:prstGeom>
        <a:solidFill>
          <a:schemeClr val="accent4">
            <a:alpha val="90000"/>
            <a:tint val="40000"/>
            <a:hueOff val="0"/>
            <a:satOff val="0"/>
            <a:lumOff val="0"/>
            <a:alphaOff val="0"/>
          </a:schemeClr>
        </a:solidFill>
        <a:ln w="12700" cap="flat" cmpd="sng" algn="ctr">
          <a:solidFill>
            <a:schemeClr val="accent4">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43372" tIns="343372" rIns="343372" bIns="343372" numCol="1" spcCol="1270" anchor="t" anchorCtr="0">
          <a:noAutofit/>
        </a:bodyPr>
        <a:lstStyle/>
        <a:p>
          <a:pPr marL="0" lvl="0" indent="0" algn="l" defTabSz="800100">
            <a:lnSpc>
              <a:spcPct val="90000"/>
            </a:lnSpc>
            <a:spcBef>
              <a:spcPct val="0"/>
            </a:spcBef>
            <a:spcAft>
              <a:spcPct val="35000"/>
            </a:spcAft>
            <a:buNone/>
          </a:pPr>
          <a:r>
            <a:rPr lang="en-US" sz="1800" kern="1200" dirty="0"/>
            <a:t>Continue to change partners each time a new question is asked</a:t>
          </a:r>
        </a:p>
      </dsp:txBody>
      <dsp:txXfrm>
        <a:off x="7179995" y="1190593"/>
        <a:ext cx="3476203" cy="1708660"/>
      </dsp:txXfrm>
    </dsp:sp>
  </dsp:spTree>
</dsp:drawing>
</file>

<file path=ppt/diagrams/layout1.xml><?xml version="1.0" encoding="utf-8"?>
<dgm:layoutDef xmlns:dgm="http://schemas.openxmlformats.org/drawingml/2006/diagram" xmlns:a="http://schemas.openxmlformats.org/drawingml/2006/main" uniqueId="urn:microsoft.com/office/officeart/2016/7/layout/HorizontalActionList">
  <dgm:title val="Horizontal Action List"/>
  <dgm:desc val="Used to show non-sequential or grouped lists of information. Works well with large amounts of text. All text has the same level of emphasis, and direction is not implied."/>
  <dgm:catLst>
    <dgm:cat type="list" pri="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fact="0.6"/>
      <dgm:constr type="h" for="des" forName="composite" op="equ"/>
      <dgm:constr type="w" for="ch" forName="composite" refType="w"/>
      <dgm:constr type="w" for="des" forName="parTx"/>
      <dgm:constr type="h" for="des" forName="parTx" op="equ"/>
      <dgm:constr type="w" for="des" forName="desTx"/>
      <dgm:constr type="primFontSz" for="des" forName="parTx" val="54"/>
      <dgm:constr type="primFontSz" for="des" forName="desTx" refType="primFontSz" refFor="des" refForName="parTx" op="lte" fact="0.75"/>
      <dgm:constr type="h" for="des" forName="desTx" op="equ"/>
      <dgm:constr type="w" for="ch" forName="space" op="equ" val="3"/>
    </dgm:constrLst>
    <dgm:ruleLst>
      <dgm:rule type="w" for="ch" forName="composite" val="0" fact="NaN" max="NaN"/>
    </dgm:ruleLst>
    <dgm:forEach name="Name6"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varLst>
          <dgm:alg type="tx"/>
          <dgm:shape xmlns:r="http://schemas.openxmlformats.org/officeDocument/2006/relationships" type="rect" r:blip="">
            <dgm:adjLst/>
          </dgm:shape>
          <dgm:presOf axis="self" ptType="node"/>
          <dgm:constrLst>
            <dgm:constr type="h" refType="w" op="lte" fact="0.3"/>
            <dgm:constr type="h"/>
            <dgm:constr type="tMarg" refType="w" fact="0.224"/>
            <dgm:constr type="bMarg" refType="w" fact="0.224"/>
            <dgm:constr type="lMarg" refType="w" fact="0.224"/>
            <dgm:constr type="rMarg" refType="w" fact="0.224"/>
          </dgm:constrLst>
          <dgm:ruleLst>
            <dgm:rule type="h" val="INF" fact="NaN" max="NaN"/>
            <dgm:rule type="primFontSz" val="14" fact="NaN" max="NaN"/>
          </dgm:ruleLst>
        </dgm:layoutNode>
        <dgm:layoutNode name="desTx" styleLbl="alignAccFollowNode1">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primFontSz" val="28"/>
            <dgm:constr type="tMarg" refType="w" fact="0.28"/>
            <dgm:constr type="bMarg" refType="w" fact="0.28"/>
            <dgm:constr type="lMarg" refType="w" fact="0.28"/>
            <dgm:constr type="rMarg" refType="w" fact="0.28"/>
          </dgm:constrLst>
          <dgm:ruleLst>
            <dgm:rule type="h" val="INF" fact="NaN" max="NaN"/>
            <dgm:rule type="primFontSz" val="11"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124FF96-81BC-4E74-ADD3-C87E32B7F27A}" type="datetimeFigureOut">
              <a:rPr lang="en-GB" smtClean="0"/>
              <a:t>13/07/2023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7D857AA-26F3-416F-A74B-FC0F418D6EA1}" type="slidenum">
              <a:rPr lang="en-GB" smtClean="0"/>
              <a:t>‹#›</a:t>
            </a:fld>
            <a:endParaRPr lang="en-GB"/>
          </a:p>
        </p:txBody>
      </p:sp>
    </p:spTree>
    <p:extLst>
      <p:ext uri="{BB962C8B-B14F-4D97-AF65-F5344CB8AC3E}">
        <p14:creationId xmlns:p14="http://schemas.microsoft.com/office/powerpoint/2010/main" val="36496245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nSpc>
                <a:spcPct val="107000"/>
              </a:lnSpc>
              <a:buFont typeface="Symbol" panose="05050102010706020507" pitchFamily="18" charset="2"/>
              <a:buChar char=""/>
            </a:pPr>
            <a:r>
              <a:rPr lang="en-GB" sz="1800" b="1">
                <a:effectLst/>
                <a:latin typeface="Arial" panose="020B0604020202020204" pitchFamily="34" charset="0"/>
                <a:ea typeface="Calibri" panose="020F0502020204030204" pitchFamily="34" charset="0"/>
                <a:cs typeface="Times New Roman" panose="02020603050405020304" pitchFamily="18" charset="0"/>
              </a:rPr>
              <a:t>WITH REGARDS TO THE SCRIPTURE QUOTE ON THIS SLIDE, YOU MAY WANT TO DISCUSS SOME/ALL OF THE FOLLOWING:</a:t>
            </a:r>
          </a:p>
          <a:p>
            <a:pPr marL="342900" lvl="0" indent="-342900">
              <a:lnSpc>
                <a:spcPct val="107000"/>
              </a:lnSpc>
              <a:buFont typeface="Symbol" panose="05050102010706020507" pitchFamily="18" charset="2"/>
              <a:buChar char=""/>
            </a:pPr>
            <a:r>
              <a:rPr lang="en-GB" sz="1800">
                <a:effectLst/>
                <a:latin typeface="Arial" panose="020B0604020202020204" pitchFamily="34" charset="0"/>
                <a:ea typeface="Calibri" panose="020F0502020204030204" pitchFamily="34" charset="0"/>
                <a:cs typeface="Times New Roman" panose="02020603050405020304" pitchFamily="18" charset="0"/>
              </a:rPr>
              <a:t>Encouraging young people to begin to think about the God-given gifts and talents that they have and how they can use these to make a difference in the world. </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GB" sz="1800">
                <a:effectLst/>
                <a:latin typeface="Arial" panose="020B0604020202020204" pitchFamily="34" charset="0"/>
                <a:ea typeface="Calibri" panose="020F0502020204030204" pitchFamily="34" charset="0"/>
                <a:cs typeface="Times New Roman" panose="02020603050405020304" pitchFamily="18" charset="0"/>
              </a:rPr>
              <a:t>Identifying the more “every day” talents – listening, supporting, being a friend etc.</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en-GB" sz="1800">
                <a:effectLst/>
                <a:latin typeface="Arial" panose="020B0604020202020204" pitchFamily="34" charset="0"/>
                <a:ea typeface="Calibri" panose="020F0502020204030204" pitchFamily="34" charset="0"/>
                <a:cs typeface="Times New Roman" panose="02020603050405020304" pitchFamily="18" charset="0"/>
              </a:rPr>
              <a:t>Taking time to reflect upon how we can recognise where God wants us to use those talents to make a difference.</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p>
            <a:endParaRPr lang="en-GB"/>
          </a:p>
        </p:txBody>
      </p:sp>
      <p:sp>
        <p:nvSpPr>
          <p:cNvPr id="4" name="Slide Number Placeholder 3"/>
          <p:cNvSpPr>
            <a:spLocks noGrp="1"/>
          </p:cNvSpPr>
          <p:nvPr>
            <p:ph type="sldNum" sz="quarter" idx="5"/>
          </p:nvPr>
        </p:nvSpPr>
        <p:spPr/>
        <p:txBody>
          <a:bodyPr/>
          <a:lstStyle/>
          <a:p>
            <a:fld id="{97D857AA-26F3-416F-A74B-FC0F418D6EA1}" type="slidenum">
              <a:rPr lang="en-GB" smtClean="0"/>
              <a:t>1</a:t>
            </a:fld>
            <a:endParaRPr lang="en-GB"/>
          </a:p>
        </p:txBody>
      </p:sp>
    </p:spTree>
    <p:extLst>
      <p:ext uri="{BB962C8B-B14F-4D97-AF65-F5344CB8AC3E}">
        <p14:creationId xmlns:p14="http://schemas.microsoft.com/office/powerpoint/2010/main" val="16226535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7D857AA-26F3-416F-A74B-FC0F418D6EA1}" type="slidenum">
              <a:rPr lang="en-GB" smtClean="0"/>
              <a:t>14</a:t>
            </a:fld>
            <a:endParaRPr lang="en-GB"/>
          </a:p>
        </p:txBody>
      </p:sp>
    </p:spTree>
    <p:extLst>
      <p:ext uri="{BB962C8B-B14F-4D97-AF65-F5344CB8AC3E}">
        <p14:creationId xmlns:p14="http://schemas.microsoft.com/office/powerpoint/2010/main" val="24944750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video can be used with discussion afterwards if a speaker isn’t present from the charity.</a:t>
            </a:r>
          </a:p>
        </p:txBody>
      </p:sp>
      <p:sp>
        <p:nvSpPr>
          <p:cNvPr id="4" name="Slide Number Placeholder 3"/>
          <p:cNvSpPr>
            <a:spLocks noGrp="1"/>
          </p:cNvSpPr>
          <p:nvPr>
            <p:ph type="sldNum" sz="quarter" idx="5"/>
          </p:nvPr>
        </p:nvSpPr>
        <p:spPr/>
        <p:txBody>
          <a:bodyPr/>
          <a:lstStyle/>
          <a:p>
            <a:fld id="{97D857AA-26F3-416F-A74B-FC0F418D6EA1}" type="slidenum">
              <a:rPr lang="en-GB" smtClean="0"/>
              <a:t>17</a:t>
            </a:fld>
            <a:endParaRPr lang="en-GB"/>
          </a:p>
        </p:txBody>
      </p:sp>
    </p:spTree>
    <p:extLst>
      <p:ext uri="{BB962C8B-B14F-4D97-AF65-F5344CB8AC3E}">
        <p14:creationId xmlns:p14="http://schemas.microsoft.com/office/powerpoint/2010/main" val="919696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7D857AA-26F3-416F-A74B-FC0F418D6EA1}" type="slidenum">
              <a:rPr lang="en-GB" smtClean="0"/>
              <a:t>19</a:t>
            </a:fld>
            <a:endParaRPr lang="en-GB"/>
          </a:p>
        </p:txBody>
      </p:sp>
    </p:spTree>
    <p:extLst>
      <p:ext uri="{BB962C8B-B14F-4D97-AF65-F5344CB8AC3E}">
        <p14:creationId xmlns:p14="http://schemas.microsoft.com/office/powerpoint/2010/main" val="16700464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7D857AA-26F3-416F-A74B-FC0F418D6EA1}" type="slidenum">
              <a:rPr lang="en-GB" smtClean="0"/>
              <a:t>21</a:t>
            </a:fld>
            <a:endParaRPr lang="en-GB"/>
          </a:p>
        </p:txBody>
      </p:sp>
    </p:spTree>
    <p:extLst>
      <p:ext uri="{BB962C8B-B14F-4D97-AF65-F5344CB8AC3E}">
        <p14:creationId xmlns:p14="http://schemas.microsoft.com/office/powerpoint/2010/main" val="20750259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7D857AA-26F3-416F-A74B-FC0F418D6EA1}" type="slidenum">
              <a:rPr lang="en-GB" smtClean="0"/>
              <a:t>22</a:t>
            </a:fld>
            <a:endParaRPr lang="en-GB"/>
          </a:p>
        </p:txBody>
      </p:sp>
    </p:spTree>
    <p:extLst>
      <p:ext uri="{BB962C8B-B14F-4D97-AF65-F5344CB8AC3E}">
        <p14:creationId xmlns:p14="http://schemas.microsoft.com/office/powerpoint/2010/main" val="33962753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Arial" panose="020B0604020202020204" pitchFamily="34" charset="0"/>
              <a:buChar char="•"/>
            </a:pPr>
            <a:r>
              <a:rPr lang="en-GB" b="0" i="0">
                <a:solidFill>
                  <a:srgbClr val="202124"/>
                </a:solidFill>
                <a:effectLst/>
                <a:latin typeface="arial" panose="020B0604020202020204" pitchFamily="34" charset="0"/>
              </a:rPr>
              <a:t>What's the strangest thing you've ever eaten? ...</a:t>
            </a:r>
          </a:p>
          <a:p>
            <a:pPr algn="l">
              <a:buFont typeface="Arial" panose="020B0604020202020204" pitchFamily="34" charset="0"/>
              <a:buChar char="•"/>
            </a:pPr>
            <a:r>
              <a:rPr lang="en-GB" b="0" i="0">
                <a:solidFill>
                  <a:srgbClr val="202124"/>
                </a:solidFill>
                <a:effectLst/>
                <a:latin typeface="arial" panose="020B0604020202020204" pitchFamily="34" charset="0"/>
              </a:rPr>
              <a:t>Share an unusual </a:t>
            </a:r>
            <a:r>
              <a:rPr lang="en-GB" b="1" i="0">
                <a:solidFill>
                  <a:srgbClr val="202124"/>
                </a:solidFill>
                <a:effectLst/>
                <a:latin typeface="arial" panose="020B0604020202020204" pitchFamily="34" charset="0"/>
              </a:rPr>
              <a:t>food</a:t>
            </a:r>
            <a:r>
              <a:rPr lang="en-GB" b="0" i="0">
                <a:solidFill>
                  <a:srgbClr val="202124"/>
                </a:solidFill>
                <a:effectLst/>
                <a:latin typeface="arial" panose="020B0604020202020204" pitchFamily="34" charset="0"/>
              </a:rPr>
              <a:t> pairing that you love. ...</a:t>
            </a:r>
          </a:p>
          <a:p>
            <a:pPr algn="l">
              <a:buFont typeface="Arial" panose="020B0604020202020204" pitchFamily="34" charset="0"/>
              <a:buChar char="•"/>
            </a:pPr>
            <a:r>
              <a:rPr lang="en-GB" b="0" i="0">
                <a:solidFill>
                  <a:srgbClr val="202124"/>
                </a:solidFill>
                <a:effectLst/>
                <a:latin typeface="arial" panose="020B0604020202020204" pitchFamily="34" charset="0"/>
              </a:rPr>
              <a:t>If you could only eat one </a:t>
            </a:r>
            <a:r>
              <a:rPr lang="en-GB" b="1" i="0">
                <a:solidFill>
                  <a:srgbClr val="202124"/>
                </a:solidFill>
                <a:effectLst/>
                <a:latin typeface="arial" panose="020B0604020202020204" pitchFamily="34" charset="0"/>
              </a:rPr>
              <a:t>food</a:t>
            </a:r>
            <a:r>
              <a:rPr lang="en-GB" b="0" i="0">
                <a:solidFill>
                  <a:srgbClr val="202124"/>
                </a:solidFill>
                <a:effectLst/>
                <a:latin typeface="arial" panose="020B0604020202020204" pitchFamily="34" charset="0"/>
              </a:rPr>
              <a:t> for the rest of your life, what would it be, and why? ...</a:t>
            </a:r>
          </a:p>
          <a:p>
            <a:pPr algn="l">
              <a:buFont typeface="Arial" panose="020B0604020202020204" pitchFamily="34" charset="0"/>
              <a:buChar char="•"/>
            </a:pPr>
            <a:r>
              <a:rPr lang="en-GB" b="0" i="0">
                <a:solidFill>
                  <a:srgbClr val="202124"/>
                </a:solidFill>
                <a:effectLst/>
                <a:latin typeface="arial" panose="020B0604020202020204" pitchFamily="34" charset="0"/>
              </a:rPr>
              <a:t>What's something that you ate regularly as a family growing up? ...</a:t>
            </a:r>
          </a:p>
          <a:p>
            <a:pPr algn="l">
              <a:buFont typeface="Arial" panose="020B0604020202020204" pitchFamily="34" charset="0"/>
              <a:buChar char="•"/>
            </a:pPr>
            <a:r>
              <a:rPr lang="en-GB" b="0" i="0">
                <a:solidFill>
                  <a:srgbClr val="202124"/>
                </a:solidFill>
                <a:effectLst/>
                <a:latin typeface="arial" panose="020B0604020202020204" pitchFamily="34" charset="0"/>
              </a:rPr>
              <a:t>What's a </a:t>
            </a:r>
            <a:r>
              <a:rPr lang="en-GB" b="1" i="0">
                <a:solidFill>
                  <a:srgbClr val="202124"/>
                </a:solidFill>
                <a:effectLst/>
                <a:latin typeface="arial" panose="020B0604020202020204" pitchFamily="34" charset="0"/>
              </a:rPr>
              <a:t>food</a:t>
            </a:r>
            <a:r>
              <a:rPr lang="en-GB" b="0" i="0">
                <a:solidFill>
                  <a:srgbClr val="202124"/>
                </a:solidFill>
                <a:effectLst/>
                <a:latin typeface="arial" panose="020B0604020202020204" pitchFamily="34" charset="0"/>
              </a:rPr>
              <a:t> that you keep trying to like, but just can't?</a:t>
            </a:r>
          </a:p>
          <a:p>
            <a:endParaRPr lang="en-GB"/>
          </a:p>
        </p:txBody>
      </p:sp>
      <p:sp>
        <p:nvSpPr>
          <p:cNvPr id="4" name="Slide Number Placeholder 3"/>
          <p:cNvSpPr>
            <a:spLocks noGrp="1"/>
          </p:cNvSpPr>
          <p:nvPr>
            <p:ph type="sldNum" sz="quarter" idx="5"/>
          </p:nvPr>
        </p:nvSpPr>
        <p:spPr/>
        <p:txBody>
          <a:bodyPr/>
          <a:lstStyle/>
          <a:p>
            <a:fld id="{97D857AA-26F3-416F-A74B-FC0F418D6EA1}" type="slidenum">
              <a:rPr lang="en-GB" smtClean="0"/>
              <a:t>2</a:t>
            </a:fld>
            <a:endParaRPr lang="en-GB"/>
          </a:p>
        </p:txBody>
      </p:sp>
    </p:spTree>
    <p:extLst>
      <p:ext uri="{BB962C8B-B14F-4D97-AF65-F5344CB8AC3E}">
        <p14:creationId xmlns:p14="http://schemas.microsoft.com/office/powerpoint/2010/main" val="6031900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800" b="1" i="1">
                <a:effectLst/>
                <a:latin typeface="Arial" panose="020B0604020202020204" pitchFamily="34" charset="0"/>
                <a:ea typeface="Calibri" panose="020F0502020204030204" pitchFamily="34" charset="0"/>
                <a:cs typeface="Times New Roman" panose="02020603050405020304" pitchFamily="18" charset="0"/>
              </a:rPr>
              <a:t>What does this mean?</a:t>
            </a:r>
            <a:endParaRPr lang="en-GB" sz="1800" b="1">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a:effectLst/>
                <a:latin typeface="Arial" panose="020B0604020202020204" pitchFamily="34" charset="0"/>
                <a:ea typeface="Calibri" panose="020F0502020204030204" pitchFamily="34" charset="0"/>
                <a:cs typeface="Times New Roman" panose="02020603050405020304" pitchFamily="18" charset="0"/>
              </a:rPr>
              <a:t> </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a:effectLst/>
                <a:latin typeface="Arial" panose="020B0604020202020204" pitchFamily="34" charset="0"/>
                <a:ea typeface="Calibri" panose="020F0502020204030204" pitchFamily="34" charset="0"/>
                <a:cs typeface="Times New Roman" panose="02020603050405020304" pitchFamily="18" charset="0"/>
              </a:rPr>
              <a:t>That what God has given us on this earth belongs to everyone. Everyone has the right to benefit from these gifts and working together we can achieve this for all. This will ensure the improvement of the wellbeing of those in our society and the wider world.</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p>
            <a:endParaRPr lang="en-GB"/>
          </a:p>
        </p:txBody>
      </p:sp>
      <p:sp>
        <p:nvSpPr>
          <p:cNvPr id="4" name="Slide Number Placeholder 3"/>
          <p:cNvSpPr>
            <a:spLocks noGrp="1"/>
          </p:cNvSpPr>
          <p:nvPr>
            <p:ph type="sldNum" sz="quarter" idx="5"/>
          </p:nvPr>
        </p:nvSpPr>
        <p:spPr/>
        <p:txBody>
          <a:bodyPr/>
          <a:lstStyle/>
          <a:p>
            <a:fld id="{97D857AA-26F3-416F-A74B-FC0F418D6EA1}" type="slidenum">
              <a:rPr lang="en-GB" smtClean="0"/>
              <a:t>3</a:t>
            </a:fld>
            <a:endParaRPr lang="en-GB"/>
          </a:p>
        </p:txBody>
      </p:sp>
    </p:spTree>
    <p:extLst>
      <p:ext uri="{BB962C8B-B14F-4D97-AF65-F5344CB8AC3E}">
        <p14:creationId xmlns:p14="http://schemas.microsoft.com/office/powerpoint/2010/main" val="32971937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We are all very aware that during the pandemic, for example, many people stepped forward to help those around them who were struggling to buy food. This is one example of serving the Common Good. Many others have continued to do this before and after the pandemic, helping at foodbanks, soup kitchens, homeless shelters and many other organisations.</a:t>
            </a:r>
          </a:p>
        </p:txBody>
      </p:sp>
      <p:sp>
        <p:nvSpPr>
          <p:cNvPr id="4" name="Slide Number Placeholder 3"/>
          <p:cNvSpPr>
            <a:spLocks noGrp="1"/>
          </p:cNvSpPr>
          <p:nvPr>
            <p:ph type="sldNum" sz="quarter" idx="5"/>
          </p:nvPr>
        </p:nvSpPr>
        <p:spPr/>
        <p:txBody>
          <a:bodyPr/>
          <a:lstStyle/>
          <a:p>
            <a:fld id="{97D857AA-26F3-416F-A74B-FC0F418D6EA1}" type="slidenum">
              <a:rPr lang="en-GB" smtClean="0"/>
              <a:t>4</a:t>
            </a:fld>
            <a:endParaRPr lang="en-GB"/>
          </a:p>
        </p:txBody>
      </p:sp>
    </p:spTree>
    <p:extLst>
      <p:ext uri="{BB962C8B-B14F-4D97-AF65-F5344CB8AC3E}">
        <p14:creationId xmlns:p14="http://schemas.microsoft.com/office/powerpoint/2010/main" val="31500972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a:t>Discuss and explain:</a:t>
            </a:r>
          </a:p>
          <a:p>
            <a:pPr>
              <a:lnSpc>
                <a:spcPct val="107000"/>
              </a:lnSpc>
              <a:spcAft>
                <a:spcPts val="800"/>
              </a:spcAft>
            </a:pPr>
            <a:endParaRPr lang="en-GB" sz="18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i="1">
                <a:effectLst/>
                <a:latin typeface="Arial" panose="020B0604020202020204" pitchFamily="34" charset="0"/>
                <a:ea typeface="Calibri" panose="020F0502020204030204" pitchFamily="34" charset="0"/>
                <a:cs typeface="Times New Roman" panose="02020603050405020304" pitchFamily="18" charset="0"/>
              </a:rPr>
              <a:t>What does this mean?</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i="1">
                <a:effectLst/>
                <a:latin typeface="Arial" panose="020B0604020202020204" pitchFamily="34" charset="0"/>
                <a:ea typeface="Calibri" panose="020F0502020204030204" pitchFamily="34" charset="0"/>
                <a:cs typeface="Times New Roman" panose="02020603050405020304" pitchFamily="18" charset="0"/>
              </a:rPr>
              <a:t> </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a:effectLst/>
                <a:latin typeface="Arial" panose="020B0604020202020204" pitchFamily="34" charset="0"/>
                <a:ea typeface="Calibri" panose="020F0502020204030204" pitchFamily="34" charset="0"/>
                <a:cs typeface="Times New Roman" panose="02020603050405020304" pitchFamily="18" charset="0"/>
              </a:rPr>
              <a:t>That we all have a duty in whatever circumstances we find ourselves to speak out and tell others about the common good. This is something that every human being should do.</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p>
            <a:endParaRPr lang="en-GB"/>
          </a:p>
        </p:txBody>
      </p:sp>
      <p:sp>
        <p:nvSpPr>
          <p:cNvPr id="4" name="Slide Number Placeholder 3"/>
          <p:cNvSpPr>
            <a:spLocks noGrp="1"/>
          </p:cNvSpPr>
          <p:nvPr>
            <p:ph type="sldNum" sz="quarter" idx="5"/>
          </p:nvPr>
        </p:nvSpPr>
        <p:spPr/>
        <p:txBody>
          <a:bodyPr/>
          <a:lstStyle/>
          <a:p>
            <a:fld id="{97D857AA-26F3-416F-A74B-FC0F418D6EA1}" type="slidenum">
              <a:rPr lang="en-GB" smtClean="0"/>
              <a:t>5</a:t>
            </a:fld>
            <a:endParaRPr lang="en-GB"/>
          </a:p>
        </p:txBody>
      </p:sp>
    </p:spTree>
    <p:extLst>
      <p:ext uri="{BB962C8B-B14F-4D97-AF65-F5344CB8AC3E}">
        <p14:creationId xmlns:p14="http://schemas.microsoft.com/office/powerpoint/2010/main" val="2994390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a:t>Discuss and explain:</a:t>
            </a:r>
          </a:p>
          <a:p>
            <a:endParaRPr lang="en-GB"/>
          </a:p>
          <a:p>
            <a:pPr>
              <a:lnSpc>
                <a:spcPct val="107000"/>
              </a:lnSpc>
              <a:spcAft>
                <a:spcPts val="800"/>
              </a:spcAft>
            </a:pPr>
            <a:r>
              <a:rPr lang="en-GB" sz="1800" i="1">
                <a:effectLst/>
                <a:latin typeface="Arial" panose="020B0604020202020204" pitchFamily="34" charset="0"/>
                <a:ea typeface="Calibri" panose="020F0502020204030204" pitchFamily="34" charset="0"/>
                <a:cs typeface="Times New Roman" panose="02020603050405020304" pitchFamily="18" charset="0"/>
              </a:rPr>
              <a:t>What does this mean?</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i="1">
                <a:effectLst/>
                <a:latin typeface="Arial" panose="020B0604020202020204" pitchFamily="34" charset="0"/>
                <a:ea typeface="Calibri" panose="020F0502020204030204" pitchFamily="34" charset="0"/>
                <a:cs typeface="Times New Roman" panose="02020603050405020304" pitchFamily="18" charset="0"/>
              </a:rPr>
              <a:t> </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a:effectLst/>
                <a:latin typeface="Arial" panose="020B0604020202020204" pitchFamily="34" charset="0"/>
                <a:ea typeface="Calibri" panose="020F0502020204030204" pitchFamily="34" charset="0"/>
                <a:cs typeface="Times New Roman" panose="02020603050405020304" pitchFamily="18" charset="0"/>
              </a:rPr>
              <a:t>That we have not only a duty as individuals but as communities/societies to want the best for everyone and to work together to make sure that this happens to ensure we live in a just and caring world.</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p>
            <a:endParaRPr lang="en-GB"/>
          </a:p>
        </p:txBody>
      </p:sp>
      <p:sp>
        <p:nvSpPr>
          <p:cNvPr id="4" name="Slide Number Placeholder 3"/>
          <p:cNvSpPr>
            <a:spLocks noGrp="1"/>
          </p:cNvSpPr>
          <p:nvPr>
            <p:ph type="sldNum" sz="quarter" idx="5"/>
          </p:nvPr>
        </p:nvSpPr>
        <p:spPr/>
        <p:txBody>
          <a:bodyPr/>
          <a:lstStyle/>
          <a:p>
            <a:fld id="{97D857AA-26F3-416F-A74B-FC0F418D6EA1}" type="slidenum">
              <a:rPr lang="en-GB" smtClean="0"/>
              <a:t>6</a:t>
            </a:fld>
            <a:endParaRPr lang="en-GB"/>
          </a:p>
        </p:txBody>
      </p:sp>
    </p:spTree>
    <p:extLst>
      <p:ext uri="{BB962C8B-B14F-4D97-AF65-F5344CB8AC3E}">
        <p14:creationId xmlns:p14="http://schemas.microsoft.com/office/powerpoint/2010/main" val="37987785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7D857AA-26F3-416F-A74B-FC0F418D6EA1}" type="slidenum">
              <a:rPr lang="en-GB" smtClean="0"/>
              <a:t>8</a:t>
            </a:fld>
            <a:endParaRPr lang="en-GB"/>
          </a:p>
        </p:txBody>
      </p:sp>
    </p:spTree>
    <p:extLst>
      <p:ext uri="{BB962C8B-B14F-4D97-AF65-F5344CB8AC3E}">
        <p14:creationId xmlns:p14="http://schemas.microsoft.com/office/powerpoint/2010/main" val="21043648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7D857AA-26F3-416F-A74B-FC0F418D6EA1}" type="slidenum">
              <a:rPr lang="en-GB" smtClean="0"/>
              <a:t>9</a:t>
            </a:fld>
            <a:endParaRPr lang="en-GB"/>
          </a:p>
        </p:txBody>
      </p:sp>
    </p:spTree>
    <p:extLst>
      <p:ext uri="{BB962C8B-B14F-4D97-AF65-F5344CB8AC3E}">
        <p14:creationId xmlns:p14="http://schemas.microsoft.com/office/powerpoint/2010/main" val="12172279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7D857AA-26F3-416F-A74B-FC0F418D6EA1}" type="slidenum">
              <a:rPr lang="en-GB" smtClean="0"/>
              <a:t>10</a:t>
            </a:fld>
            <a:endParaRPr lang="en-GB"/>
          </a:p>
        </p:txBody>
      </p:sp>
    </p:spTree>
    <p:extLst>
      <p:ext uri="{BB962C8B-B14F-4D97-AF65-F5344CB8AC3E}">
        <p14:creationId xmlns:p14="http://schemas.microsoft.com/office/powerpoint/2010/main" val="8339489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B28B2F-D361-45EA-A496-5AE94B24B50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E8D8936B-E9E2-4C99-AA72-9134077E36C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55D14A5A-6A66-41F1-875F-B5A95DE394A2}"/>
              </a:ext>
            </a:extLst>
          </p:cNvPr>
          <p:cNvSpPr>
            <a:spLocks noGrp="1"/>
          </p:cNvSpPr>
          <p:nvPr>
            <p:ph type="dt" sz="half" idx="10"/>
          </p:nvPr>
        </p:nvSpPr>
        <p:spPr/>
        <p:txBody>
          <a:bodyPr/>
          <a:lstStyle/>
          <a:p>
            <a:fld id="{EAEEBD89-0BDE-4B9D-A4E5-CA568F338934}" type="datetimeFigureOut">
              <a:rPr lang="en-GB" smtClean="0"/>
              <a:t>13/07/2023</a:t>
            </a:fld>
            <a:endParaRPr lang="en-GB"/>
          </a:p>
        </p:txBody>
      </p:sp>
      <p:sp>
        <p:nvSpPr>
          <p:cNvPr id="5" name="Footer Placeholder 4">
            <a:extLst>
              <a:ext uri="{FF2B5EF4-FFF2-40B4-BE49-F238E27FC236}">
                <a16:creationId xmlns:a16="http://schemas.microsoft.com/office/drawing/2014/main" id="{034B9C8E-CAE4-4639-A625-FF777D26344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C38ED2E-0703-4FD8-A2A3-5951E1894F4A}"/>
              </a:ext>
            </a:extLst>
          </p:cNvPr>
          <p:cNvSpPr>
            <a:spLocks noGrp="1"/>
          </p:cNvSpPr>
          <p:nvPr>
            <p:ph type="sldNum" sz="quarter" idx="12"/>
          </p:nvPr>
        </p:nvSpPr>
        <p:spPr/>
        <p:txBody>
          <a:bodyPr/>
          <a:lstStyle/>
          <a:p>
            <a:fld id="{D2BA046E-E84C-4D62-AA30-41EF51143615}" type="slidenum">
              <a:rPr lang="en-GB" smtClean="0"/>
              <a:t>‹#›</a:t>
            </a:fld>
            <a:endParaRPr lang="en-GB"/>
          </a:p>
        </p:txBody>
      </p:sp>
    </p:spTree>
    <p:extLst>
      <p:ext uri="{BB962C8B-B14F-4D97-AF65-F5344CB8AC3E}">
        <p14:creationId xmlns:p14="http://schemas.microsoft.com/office/powerpoint/2010/main" val="255353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6A9D0F-DA10-4AC2-ADA3-6AF00F3A022C}"/>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7C83B6D-89BC-44DD-A5BB-0A32D9DE8F7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BEABC74-2839-40FA-A6BF-E22C3FC47B0C}"/>
              </a:ext>
            </a:extLst>
          </p:cNvPr>
          <p:cNvSpPr>
            <a:spLocks noGrp="1"/>
          </p:cNvSpPr>
          <p:nvPr>
            <p:ph type="dt" sz="half" idx="10"/>
          </p:nvPr>
        </p:nvSpPr>
        <p:spPr/>
        <p:txBody>
          <a:bodyPr/>
          <a:lstStyle/>
          <a:p>
            <a:fld id="{EAEEBD89-0BDE-4B9D-A4E5-CA568F338934}" type="datetimeFigureOut">
              <a:rPr lang="en-GB" smtClean="0"/>
              <a:t>13/07/2023</a:t>
            </a:fld>
            <a:endParaRPr lang="en-GB"/>
          </a:p>
        </p:txBody>
      </p:sp>
      <p:sp>
        <p:nvSpPr>
          <p:cNvPr id="5" name="Footer Placeholder 4">
            <a:extLst>
              <a:ext uri="{FF2B5EF4-FFF2-40B4-BE49-F238E27FC236}">
                <a16:creationId xmlns:a16="http://schemas.microsoft.com/office/drawing/2014/main" id="{62FD0612-6AFE-4BE6-BFA9-0C86D315938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A9D50F1-7309-44A6-8892-FAA24D18BE02}"/>
              </a:ext>
            </a:extLst>
          </p:cNvPr>
          <p:cNvSpPr>
            <a:spLocks noGrp="1"/>
          </p:cNvSpPr>
          <p:nvPr>
            <p:ph type="sldNum" sz="quarter" idx="12"/>
          </p:nvPr>
        </p:nvSpPr>
        <p:spPr/>
        <p:txBody>
          <a:bodyPr/>
          <a:lstStyle/>
          <a:p>
            <a:fld id="{D2BA046E-E84C-4D62-AA30-41EF51143615}" type="slidenum">
              <a:rPr lang="en-GB" smtClean="0"/>
              <a:t>‹#›</a:t>
            </a:fld>
            <a:endParaRPr lang="en-GB"/>
          </a:p>
        </p:txBody>
      </p:sp>
    </p:spTree>
    <p:extLst>
      <p:ext uri="{BB962C8B-B14F-4D97-AF65-F5344CB8AC3E}">
        <p14:creationId xmlns:p14="http://schemas.microsoft.com/office/powerpoint/2010/main" val="26774116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7A913F2-0E0F-462E-B695-6EB308975B2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3110948-A476-416A-A65D-BE56862AF1D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C836B37-9E55-4229-9F9F-C992AB350297}"/>
              </a:ext>
            </a:extLst>
          </p:cNvPr>
          <p:cNvSpPr>
            <a:spLocks noGrp="1"/>
          </p:cNvSpPr>
          <p:nvPr>
            <p:ph type="dt" sz="half" idx="10"/>
          </p:nvPr>
        </p:nvSpPr>
        <p:spPr/>
        <p:txBody>
          <a:bodyPr/>
          <a:lstStyle/>
          <a:p>
            <a:fld id="{EAEEBD89-0BDE-4B9D-A4E5-CA568F338934}" type="datetimeFigureOut">
              <a:rPr lang="en-GB" smtClean="0"/>
              <a:t>13/07/2023</a:t>
            </a:fld>
            <a:endParaRPr lang="en-GB"/>
          </a:p>
        </p:txBody>
      </p:sp>
      <p:sp>
        <p:nvSpPr>
          <p:cNvPr id="5" name="Footer Placeholder 4">
            <a:extLst>
              <a:ext uri="{FF2B5EF4-FFF2-40B4-BE49-F238E27FC236}">
                <a16:creationId xmlns:a16="http://schemas.microsoft.com/office/drawing/2014/main" id="{A681CC7F-A385-492F-81F8-0D9BF9BAFE3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BC15CEA-6BA7-42ED-8291-F8C77BEFA376}"/>
              </a:ext>
            </a:extLst>
          </p:cNvPr>
          <p:cNvSpPr>
            <a:spLocks noGrp="1"/>
          </p:cNvSpPr>
          <p:nvPr>
            <p:ph type="sldNum" sz="quarter" idx="12"/>
          </p:nvPr>
        </p:nvSpPr>
        <p:spPr/>
        <p:txBody>
          <a:bodyPr/>
          <a:lstStyle/>
          <a:p>
            <a:fld id="{D2BA046E-E84C-4D62-AA30-41EF51143615}" type="slidenum">
              <a:rPr lang="en-GB" smtClean="0"/>
              <a:t>‹#›</a:t>
            </a:fld>
            <a:endParaRPr lang="en-GB"/>
          </a:p>
        </p:txBody>
      </p:sp>
    </p:spTree>
    <p:extLst>
      <p:ext uri="{BB962C8B-B14F-4D97-AF65-F5344CB8AC3E}">
        <p14:creationId xmlns:p14="http://schemas.microsoft.com/office/powerpoint/2010/main" val="5277431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E9019F-BB15-4117-9FA4-9CAA1FC1068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AA7CDF2-C6AA-4F45-9B92-DED5816A241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CBFE706-0861-4E4B-A11E-4B7ED303B74A}"/>
              </a:ext>
            </a:extLst>
          </p:cNvPr>
          <p:cNvSpPr>
            <a:spLocks noGrp="1"/>
          </p:cNvSpPr>
          <p:nvPr>
            <p:ph type="dt" sz="half" idx="10"/>
          </p:nvPr>
        </p:nvSpPr>
        <p:spPr/>
        <p:txBody>
          <a:bodyPr/>
          <a:lstStyle/>
          <a:p>
            <a:fld id="{EAEEBD89-0BDE-4B9D-A4E5-CA568F338934}" type="datetimeFigureOut">
              <a:rPr lang="en-GB" smtClean="0"/>
              <a:t>13/07/2023</a:t>
            </a:fld>
            <a:endParaRPr lang="en-GB"/>
          </a:p>
        </p:txBody>
      </p:sp>
      <p:sp>
        <p:nvSpPr>
          <p:cNvPr id="5" name="Footer Placeholder 4">
            <a:extLst>
              <a:ext uri="{FF2B5EF4-FFF2-40B4-BE49-F238E27FC236}">
                <a16:creationId xmlns:a16="http://schemas.microsoft.com/office/drawing/2014/main" id="{10A9D1EB-D2BD-4153-83C7-D225243D7A8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FF775B1-990D-4E9D-800E-6CA1EF02ED60}"/>
              </a:ext>
            </a:extLst>
          </p:cNvPr>
          <p:cNvSpPr>
            <a:spLocks noGrp="1"/>
          </p:cNvSpPr>
          <p:nvPr>
            <p:ph type="sldNum" sz="quarter" idx="12"/>
          </p:nvPr>
        </p:nvSpPr>
        <p:spPr/>
        <p:txBody>
          <a:bodyPr/>
          <a:lstStyle/>
          <a:p>
            <a:fld id="{D2BA046E-E84C-4D62-AA30-41EF51143615}" type="slidenum">
              <a:rPr lang="en-GB" smtClean="0"/>
              <a:t>‹#›</a:t>
            </a:fld>
            <a:endParaRPr lang="en-GB"/>
          </a:p>
        </p:txBody>
      </p:sp>
    </p:spTree>
    <p:extLst>
      <p:ext uri="{BB962C8B-B14F-4D97-AF65-F5344CB8AC3E}">
        <p14:creationId xmlns:p14="http://schemas.microsoft.com/office/powerpoint/2010/main" val="4743606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24BA94-5D80-43B0-897F-FDA2C42BB78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80554E4E-D7B8-4636-A1C5-B6A07E81A6A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4187D63-086C-4273-8E6A-1A669F34ED1C}"/>
              </a:ext>
            </a:extLst>
          </p:cNvPr>
          <p:cNvSpPr>
            <a:spLocks noGrp="1"/>
          </p:cNvSpPr>
          <p:nvPr>
            <p:ph type="dt" sz="half" idx="10"/>
          </p:nvPr>
        </p:nvSpPr>
        <p:spPr/>
        <p:txBody>
          <a:bodyPr/>
          <a:lstStyle/>
          <a:p>
            <a:fld id="{EAEEBD89-0BDE-4B9D-A4E5-CA568F338934}" type="datetimeFigureOut">
              <a:rPr lang="en-GB" smtClean="0"/>
              <a:t>13/07/2023</a:t>
            </a:fld>
            <a:endParaRPr lang="en-GB"/>
          </a:p>
        </p:txBody>
      </p:sp>
      <p:sp>
        <p:nvSpPr>
          <p:cNvPr id="5" name="Footer Placeholder 4">
            <a:extLst>
              <a:ext uri="{FF2B5EF4-FFF2-40B4-BE49-F238E27FC236}">
                <a16:creationId xmlns:a16="http://schemas.microsoft.com/office/drawing/2014/main" id="{3AF9AE20-ECAF-4621-9907-0DC7B2C9B5F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F9C13D8-21DB-4336-B479-9FBC43BAD7B8}"/>
              </a:ext>
            </a:extLst>
          </p:cNvPr>
          <p:cNvSpPr>
            <a:spLocks noGrp="1"/>
          </p:cNvSpPr>
          <p:nvPr>
            <p:ph type="sldNum" sz="quarter" idx="12"/>
          </p:nvPr>
        </p:nvSpPr>
        <p:spPr/>
        <p:txBody>
          <a:bodyPr/>
          <a:lstStyle/>
          <a:p>
            <a:fld id="{D2BA046E-E84C-4D62-AA30-41EF51143615}" type="slidenum">
              <a:rPr lang="en-GB" smtClean="0"/>
              <a:t>‹#›</a:t>
            </a:fld>
            <a:endParaRPr lang="en-GB"/>
          </a:p>
        </p:txBody>
      </p:sp>
    </p:spTree>
    <p:extLst>
      <p:ext uri="{BB962C8B-B14F-4D97-AF65-F5344CB8AC3E}">
        <p14:creationId xmlns:p14="http://schemas.microsoft.com/office/powerpoint/2010/main" val="4500808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03A866-DAFE-4A2F-A363-C2FEF6C757B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102827E-2723-4C22-BF54-80E111A3CD5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6EE1FF53-D42A-4A7C-B29F-0902EE45BC9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AEE26403-662E-4E4C-81D4-00F6992F268F}"/>
              </a:ext>
            </a:extLst>
          </p:cNvPr>
          <p:cNvSpPr>
            <a:spLocks noGrp="1"/>
          </p:cNvSpPr>
          <p:nvPr>
            <p:ph type="dt" sz="half" idx="10"/>
          </p:nvPr>
        </p:nvSpPr>
        <p:spPr/>
        <p:txBody>
          <a:bodyPr/>
          <a:lstStyle/>
          <a:p>
            <a:fld id="{EAEEBD89-0BDE-4B9D-A4E5-CA568F338934}" type="datetimeFigureOut">
              <a:rPr lang="en-GB" smtClean="0"/>
              <a:t>13/07/2023</a:t>
            </a:fld>
            <a:endParaRPr lang="en-GB"/>
          </a:p>
        </p:txBody>
      </p:sp>
      <p:sp>
        <p:nvSpPr>
          <p:cNvPr id="6" name="Footer Placeholder 5">
            <a:extLst>
              <a:ext uri="{FF2B5EF4-FFF2-40B4-BE49-F238E27FC236}">
                <a16:creationId xmlns:a16="http://schemas.microsoft.com/office/drawing/2014/main" id="{1F03257E-4B00-49A4-9D00-21D82A7E9F6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767A506-1C39-4ECD-BD9C-BD31CFAF3CD1}"/>
              </a:ext>
            </a:extLst>
          </p:cNvPr>
          <p:cNvSpPr>
            <a:spLocks noGrp="1"/>
          </p:cNvSpPr>
          <p:nvPr>
            <p:ph type="sldNum" sz="quarter" idx="12"/>
          </p:nvPr>
        </p:nvSpPr>
        <p:spPr/>
        <p:txBody>
          <a:bodyPr/>
          <a:lstStyle/>
          <a:p>
            <a:fld id="{D2BA046E-E84C-4D62-AA30-41EF51143615}" type="slidenum">
              <a:rPr lang="en-GB" smtClean="0"/>
              <a:t>‹#›</a:t>
            </a:fld>
            <a:endParaRPr lang="en-GB"/>
          </a:p>
        </p:txBody>
      </p:sp>
    </p:spTree>
    <p:extLst>
      <p:ext uri="{BB962C8B-B14F-4D97-AF65-F5344CB8AC3E}">
        <p14:creationId xmlns:p14="http://schemas.microsoft.com/office/powerpoint/2010/main" val="1130054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1AEC42-68AF-41BC-AE68-EC967705E944}"/>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4EFFF96-9618-42E2-873C-7D6C1744E83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D77506E-9F92-419C-B47C-711CA4DEE71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74B2903F-2A86-48D9-8948-02B3C99EEF3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851496C-8F91-41F2-84B6-CA30D8B2F05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D1E1B140-F10A-4527-992F-171239F3B0A4}"/>
              </a:ext>
            </a:extLst>
          </p:cNvPr>
          <p:cNvSpPr>
            <a:spLocks noGrp="1"/>
          </p:cNvSpPr>
          <p:nvPr>
            <p:ph type="dt" sz="half" idx="10"/>
          </p:nvPr>
        </p:nvSpPr>
        <p:spPr/>
        <p:txBody>
          <a:bodyPr/>
          <a:lstStyle/>
          <a:p>
            <a:fld id="{EAEEBD89-0BDE-4B9D-A4E5-CA568F338934}" type="datetimeFigureOut">
              <a:rPr lang="en-GB" smtClean="0"/>
              <a:t>13/07/2023</a:t>
            </a:fld>
            <a:endParaRPr lang="en-GB"/>
          </a:p>
        </p:txBody>
      </p:sp>
      <p:sp>
        <p:nvSpPr>
          <p:cNvPr id="8" name="Footer Placeholder 7">
            <a:extLst>
              <a:ext uri="{FF2B5EF4-FFF2-40B4-BE49-F238E27FC236}">
                <a16:creationId xmlns:a16="http://schemas.microsoft.com/office/drawing/2014/main" id="{4930DB73-54CC-4E0F-9B4F-740D609D2022}"/>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4D66F08A-F94A-42F4-8E76-704044A64F0A}"/>
              </a:ext>
            </a:extLst>
          </p:cNvPr>
          <p:cNvSpPr>
            <a:spLocks noGrp="1"/>
          </p:cNvSpPr>
          <p:nvPr>
            <p:ph type="sldNum" sz="quarter" idx="12"/>
          </p:nvPr>
        </p:nvSpPr>
        <p:spPr/>
        <p:txBody>
          <a:bodyPr/>
          <a:lstStyle/>
          <a:p>
            <a:fld id="{D2BA046E-E84C-4D62-AA30-41EF51143615}" type="slidenum">
              <a:rPr lang="en-GB" smtClean="0"/>
              <a:t>‹#›</a:t>
            </a:fld>
            <a:endParaRPr lang="en-GB"/>
          </a:p>
        </p:txBody>
      </p:sp>
    </p:spTree>
    <p:extLst>
      <p:ext uri="{BB962C8B-B14F-4D97-AF65-F5344CB8AC3E}">
        <p14:creationId xmlns:p14="http://schemas.microsoft.com/office/powerpoint/2010/main" val="37193425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DE1246-971A-4575-BB7D-5695DE4C7AD1}"/>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B0D78798-F57B-413D-A079-3C67F004BADE}"/>
              </a:ext>
            </a:extLst>
          </p:cNvPr>
          <p:cNvSpPr>
            <a:spLocks noGrp="1"/>
          </p:cNvSpPr>
          <p:nvPr>
            <p:ph type="dt" sz="half" idx="10"/>
          </p:nvPr>
        </p:nvSpPr>
        <p:spPr/>
        <p:txBody>
          <a:bodyPr/>
          <a:lstStyle/>
          <a:p>
            <a:fld id="{EAEEBD89-0BDE-4B9D-A4E5-CA568F338934}" type="datetimeFigureOut">
              <a:rPr lang="en-GB" smtClean="0"/>
              <a:t>13/07/2023</a:t>
            </a:fld>
            <a:endParaRPr lang="en-GB"/>
          </a:p>
        </p:txBody>
      </p:sp>
      <p:sp>
        <p:nvSpPr>
          <p:cNvPr id="4" name="Footer Placeholder 3">
            <a:extLst>
              <a:ext uri="{FF2B5EF4-FFF2-40B4-BE49-F238E27FC236}">
                <a16:creationId xmlns:a16="http://schemas.microsoft.com/office/drawing/2014/main" id="{0605F344-1BFB-4C12-A3C5-D62F2CC2D28A}"/>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F2452DF1-FEBF-4179-A5DF-A5A5CCCCCDF8}"/>
              </a:ext>
            </a:extLst>
          </p:cNvPr>
          <p:cNvSpPr>
            <a:spLocks noGrp="1"/>
          </p:cNvSpPr>
          <p:nvPr>
            <p:ph type="sldNum" sz="quarter" idx="12"/>
          </p:nvPr>
        </p:nvSpPr>
        <p:spPr/>
        <p:txBody>
          <a:bodyPr/>
          <a:lstStyle/>
          <a:p>
            <a:fld id="{D2BA046E-E84C-4D62-AA30-41EF51143615}" type="slidenum">
              <a:rPr lang="en-GB" smtClean="0"/>
              <a:t>‹#›</a:t>
            </a:fld>
            <a:endParaRPr lang="en-GB"/>
          </a:p>
        </p:txBody>
      </p:sp>
    </p:spTree>
    <p:extLst>
      <p:ext uri="{BB962C8B-B14F-4D97-AF65-F5344CB8AC3E}">
        <p14:creationId xmlns:p14="http://schemas.microsoft.com/office/powerpoint/2010/main" val="33151215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222157A-02B1-4FA2-A29D-E9C2BFDEFFD3}"/>
              </a:ext>
            </a:extLst>
          </p:cNvPr>
          <p:cNvSpPr>
            <a:spLocks noGrp="1"/>
          </p:cNvSpPr>
          <p:nvPr>
            <p:ph type="dt" sz="half" idx="10"/>
          </p:nvPr>
        </p:nvSpPr>
        <p:spPr/>
        <p:txBody>
          <a:bodyPr/>
          <a:lstStyle/>
          <a:p>
            <a:fld id="{EAEEBD89-0BDE-4B9D-A4E5-CA568F338934}" type="datetimeFigureOut">
              <a:rPr lang="en-GB" smtClean="0"/>
              <a:t>13/07/2023</a:t>
            </a:fld>
            <a:endParaRPr lang="en-GB"/>
          </a:p>
        </p:txBody>
      </p:sp>
      <p:sp>
        <p:nvSpPr>
          <p:cNvPr id="3" name="Footer Placeholder 2">
            <a:extLst>
              <a:ext uri="{FF2B5EF4-FFF2-40B4-BE49-F238E27FC236}">
                <a16:creationId xmlns:a16="http://schemas.microsoft.com/office/drawing/2014/main" id="{3D039F46-D3BD-4EEB-BB8F-D296E5C5123F}"/>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47EDD057-3B11-45C2-8D35-DEFA27AB8613}"/>
              </a:ext>
            </a:extLst>
          </p:cNvPr>
          <p:cNvSpPr>
            <a:spLocks noGrp="1"/>
          </p:cNvSpPr>
          <p:nvPr>
            <p:ph type="sldNum" sz="quarter" idx="12"/>
          </p:nvPr>
        </p:nvSpPr>
        <p:spPr/>
        <p:txBody>
          <a:bodyPr/>
          <a:lstStyle/>
          <a:p>
            <a:fld id="{D2BA046E-E84C-4D62-AA30-41EF51143615}" type="slidenum">
              <a:rPr lang="en-GB" smtClean="0"/>
              <a:t>‹#›</a:t>
            </a:fld>
            <a:endParaRPr lang="en-GB"/>
          </a:p>
        </p:txBody>
      </p:sp>
    </p:spTree>
    <p:extLst>
      <p:ext uri="{BB962C8B-B14F-4D97-AF65-F5344CB8AC3E}">
        <p14:creationId xmlns:p14="http://schemas.microsoft.com/office/powerpoint/2010/main" val="22820287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C3F585-20CA-40AF-9ABC-2BDC09580C3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A5F850D7-AD23-4CA2-8AF8-DC126EF64AA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A2C3F0EB-E221-4510-B8D9-6DBE198C0F5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E6988D4-4BB9-4247-8573-334175789F4D}"/>
              </a:ext>
            </a:extLst>
          </p:cNvPr>
          <p:cNvSpPr>
            <a:spLocks noGrp="1"/>
          </p:cNvSpPr>
          <p:nvPr>
            <p:ph type="dt" sz="half" idx="10"/>
          </p:nvPr>
        </p:nvSpPr>
        <p:spPr/>
        <p:txBody>
          <a:bodyPr/>
          <a:lstStyle/>
          <a:p>
            <a:fld id="{EAEEBD89-0BDE-4B9D-A4E5-CA568F338934}" type="datetimeFigureOut">
              <a:rPr lang="en-GB" smtClean="0"/>
              <a:t>13/07/2023</a:t>
            </a:fld>
            <a:endParaRPr lang="en-GB"/>
          </a:p>
        </p:txBody>
      </p:sp>
      <p:sp>
        <p:nvSpPr>
          <p:cNvPr id="6" name="Footer Placeholder 5">
            <a:extLst>
              <a:ext uri="{FF2B5EF4-FFF2-40B4-BE49-F238E27FC236}">
                <a16:creationId xmlns:a16="http://schemas.microsoft.com/office/drawing/2014/main" id="{1C729B09-C235-4C08-8CC5-9B921834BED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71493D7-08C2-439F-8D3D-7F554541C487}"/>
              </a:ext>
            </a:extLst>
          </p:cNvPr>
          <p:cNvSpPr>
            <a:spLocks noGrp="1"/>
          </p:cNvSpPr>
          <p:nvPr>
            <p:ph type="sldNum" sz="quarter" idx="12"/>
          </p:nvPr>
        </p:nvSpPr>
        <p:spPr/>
        <p:txBody>
          <a:bodyPr/>
          <a:lstStyle/>
          <a:p>
            <a:fld id="{D2BA046E-E84C-4D62-AA30-41EF51143615}" type="slidenum">
              <a:rPr lang="en-GB" smtClean="0"/>
              <a:t>‹#›</a:t>
            </a:fld>
            <a:endParaRPr lang="en-GB"/>
          </a:p>
        </p:txBody>
      </p:sp>
    </p:spTree>
    <p:extLst>
      <p:ext uri="{BB962C8B-B14F-4D97-AF65-F5344CB8AC3E}">
        <p14:creationId xmlns:p14="http://schemas.microsoft.com/office/powerpoint/2010/main" val="15572115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486147-8617-445F-BA0C-1CE0F86783C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2B07170C-22D5-47E6-8057-EEE360FB8A8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F05A5560-2D63-444E-B562-27FDCAC0C2F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5668643-0C8B-4DF5-BA6D-C1BEA749C99B}"/>
              </a:ext>
            </a:extLst>
          </p:cNvPr>
          <p:cNvSpPr>
            <a:spLocks noGrp="1"/>
          </p:cNvSpPr>
          <p:nvPr>
            <p:ph type="dt" sz="half" idx="10"/>
          </p:nvPr>
        </p:nvSpPr>
        <p:spPr/>
        <p:txBody>
          <a:bodyPr/>
          <a:lstStyle/>
          <a:p>
            <a:fld id="{EAEEBD89-0BDE-4B9D-A4E5-CA568F338934}" type="datetimeFigureOut">
              <a:rPr lang="en-GB" smtClean="0"/>
              <a:t>13/07/2023</a:t>
            </a:fld>
            <a:endParaRPr lang="en-GB"/>
          </a:p>
        </p:txBody>
      </p:sp>
      <p:sp>
        <p:nvSpPr>
          <p:cNvPr id="6" name="Footer Placeholder 5">
            <a:extLst>
              <a:ext uri="{FF2B5EF4-FFF2-40B4-BE49-F238E27FC236}">
                <a16:creationId xmlns:a16="http://schemas.microsoft.com/office/drawing/2014/main" id="{61D693E4-392C-4817-BADD-4FFF7414D84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B2BF085-4663-4836-9268-7797C9E5C9E3}"/>
              </a:ext>
            </a:extLst>
          </p:cNvPr>
          <p:cNvSpPr>
            <a:spLocks noGrp="1"/>
          </p:cNvSpPr>
          <p:nvPr>
            <p:ph type="sldNum" sz="quarter" idx="12"/>
          </p:nvPr>
        </p:nvSpPr>
        <p:spPr/>
        <p:txBody>
          <a:bodyPr/>
          <a:lstStyle/>
          <a:p>
            <a:fld id="{D2BA046E-E84C-4D62-AA30-41EF51143615}" type="slidenum">
              <a:rPr lang="en-GB" smtClean="0"/>
              <a:t>‹#›</a:t>
            </a:fld>
            <a:endParaRPr lang="en-GB"/>
          </a:p>
        </p:txBody>
      </p:sp>
    </p:spTree>
    <p:extLst>
      <p:ext uri="{BB962C8B-B14F-4D97-AF65-F5344CB8AC3E}">
        <p14:creationId xmlns:p14="http://schemas.microsoft.com/office/powerpoint/2010/main" val="28754718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2721B5B-B357-4FFE-A80F-F826886235E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5D81527-F008-4309-82A9-7A39C14129A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7C36AF1-E01F-4FB2-9811-741552379A5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AEEBD89-0BDE-4B9D-A4E5-CA568F338934}" type="datetimeFigureOut">
              <a:rPr lang="en-GB" smtClean="0"/>
              <a:t>13/07/2023</a:t>
            </a:fld>
            <a:endParaRPr lang="en-GB"/>
          </a:p>
        </p:txBody>
      </p:sp>
      <p:sp>
        <p:nvSpPr>
          <p:cNvPr id="5" name="Footer Placeholder 4">
            <a:extLst>
              <a:ext uri="{FF2B5EF4-FFF2-40B4-BE49-F238E27FC236}">
                <a16:creationId xmlns:a16="http://schemas.microsoft.com/office/drawing/2014/main" id="{94260152-05EC-4E21-8ACF-851CD574077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CA4D0161-F180-46E8-9BC9-FB000AF9C7B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BA046E-E84C-4D62-AA30-41EF51143615}" type="slidenum">
              <a:rPr lang="en-GB" smtClean="0"/>
              <a:t>‹#›</a:t>
            </a:fld>
            <a:endParaRPr lang="en-GB"/>
          </a:p>
        </p:txBody>
      </p:sp>
    </p:spTree>
    <p:extLst>
      <p:ext uri="{BB962C8B-B14F-4D97-AF65-F5344CB8AC3E}">
        <p14:creationId xmlns:p14="http://schemas.microsoft.com/office/powerpoint/2010/main" val="14707223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25.png"/><Relationship Id="rId4" Type="http://schemas.openxmlformats.org/officeDocument/2006/relationships/image" Target="../media/image24.png"/></Relationships>
</file>

<file path=ppt/slides/_rels/slide1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eg"/><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9.png"/><Relationship Id="rId4" Type="http://schemas.openxmlformats.org/officeDocument/2006/relationships/image" Target="../media/image28.jpeg"/></Relationships>
</file>

<file path=ppt/slides/_rels/slide1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7.png"/><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31.png"/></Relationships>
</file>

<file path=ppt/slides/_rels/slide1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34.jpeg"/></Relationships>
</file>

<file path=ppt/slides/_rels/slide1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36.jpeg"/><Relationship Id="rId4" Type="http://schemas.openxmlformats.org/officeDocument/2006/relationships/image" Target="../media/image35.jpeg"/></Relationships>
</file>

<file path=ppt/slides/_rels/slide15.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2.jpe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2.jpeg"/><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40.jpeg"/><Relationship Id="rId4" Type="http://schemas.openxmlformats.org/officeDocument/2006/relationships/image" Target="../media/image39.jpeg"/></Relationships>
</file>

<file path=ppt/slides/_rels/slide17.xml.rels><?xml version="1.0" encoding="UTF-8" standalone="yes"?>
<Relationships xmlns="http://schemas.openxmlformats.org/package/2006/relationships"><Relationship Id="rId3" Type="http://schemas.openxmlformats.org/officeDocument/2006/relationships/hyperlink" Target="https://www.youtube.com/watch?v=zZBmqt9zzdc"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hyperlink" Target="https://www.youtube.com/watch?v=JrzxAgixuOQ"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42.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openxmlformats.org/officeDocument/2006/relationships/image" Target="../media/image3.png"/><Relationship Id="rId7" Type="http://schemas.openxmlformats.org/officeDocument/2006/relationships/diagramLayout" Target="../diagrams/layout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Data" Target="../diagrams/data1.xml"/><Relationship Id="rId11" Type="http://schemas.openxmlformats.org/officeDocument/2006/relationships/image" Target="../media/image6.png"/><Relationship Id="rId5" Type="http://schemas.openxmlformats.org/officeDocument/2006/relationships/image" Target="../media/image5.png"/><Relationship Id="rId10" Type="http://schemas.microsoft.com/office/2007/relationships/diagramDrawing" Target="../diagrams/drawing1.xml"/><Relationship Id="rId4" Type="http://schemas.openxmlformats.org/officeDocument/2006/relationships/image" Target="../media/image4.jpeg"/><Relationship Id="rId9" Type="http://schemas.openxmlformats.org/officeDocument/2006/relationships/diagramColors" Target="../diagrams/colors1.xml"/></Relationships>
</file>

<file path=ppt/slides/_rels/slide2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1.xml"/><Relationship Id="rId5" Type="http://schemas.openxmlformats.org/officeDocument/2006/relationships/image" Target="../media/image45.png"/><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46.png"/></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6.png"/><Relationship Id="rId4" Type="http://schemas.openxmlformats.org/officeDocument/2006/relationships/image" Target="../media/image47.jpe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2.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2.png"/><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2.pn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png"/><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CCFDBD0F-F185-4156-92E1-C5A00412A58B}"/>
              </a:ext>
            </a:extLst>
          </p:cNvPr>
          <p:cNvSpPr txBox="1">
            <a:spLocks/>
          </p:cNvSpPr>
          <p:nvPr/>
        </p:nvSpPr>
        <p:spPr>
          <a:xfrm>
            <a:off x="1655757" y="951444"/>
            <a:ext cx="8335144" cy="883790"/>
          </a:xfrm>
          <a:prstGeom prst="rect">
            <a:avLst/>
          </a:prstGeom>
          <a:solidFill>
            <a:schemeClr val="bg1"/>
          </a:solidFill>
          <a:ln w="28575">
            <a:solidFill>
              <a:schemeClr val="accent1"/>
            </a:solidFill>
          </a:ln>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a:solidFill>
                  <a:srgbClr val="0070C0"/>
                </a:solidFill>
              </a:rPr>
              <a:t>Making a difference.</a:t>
            </a:r>
          </a:p>
        </p:txBody>
      </p:sp>
      <p:sp>
        <p:nvSpPr>
          <p:cNvPr id="4" name="Rectangle 3">
            <a:extLst>
              <a:ext uri="{FF2B5EF4-FFF2-40B4-BE49-F238E27FC236}">
                <a16:creationId xmlns:a16="http://schemas.microsoft.com/office/drawing/2014/main" id="{CAD5B954-D1E2-4668-8A66-AB90155063C2}"/>
              </a:ext>
            </a:extLst>
          </p:cNvPr>
          <p:cNvSpPr/>
          <p:nvPr/>
        </p:nvSpPr>
        <p:spPr>
          <a:xfrm>
            <a:off x="1601447" y="4951788"/>
            <a:ext cx="8557810" cy="1384995"/>
          </a:xfrm>
          <a:prstGeom prst="rect">
            <a:avLst/>
          </a:prstGeom>
        </p:spPr>
        <p:txBody>
          <a:bodyPr wrap="square" lIns="91440" tIns="45720" rIns="91440" bIns="45720" anchor="t">
            <a:spAutoFit/>
          </a:bodyPr>
          <a:lstStyle/>
          <a:p>
            <a:pPr algn="r"/>
            <a:r>
              <a:rPr lang="en-US" sz="2400" i="1">
                <a:solidFill>
                  <a:srgbClr val="0070C0"/>
                </a:solidFill>
              </a:rPr>
              <a:t>“Each of you should use whatever gift you have received to serve others, as faithful stewards of God’s grace in its various forms.”</a:t>
            </a:r>
            <a:endParaRPr lang="en-US" sz="2400" i="1">
              <a:solidFill>
                <a:srgbClr val="0070C0"/>
              </a:solidFill>
              <a:cs typeface="Calibri"/>
            </a:endParaRPr>
          </a:p>
          <a:p>
            <a:endParaRPr lang="en-US" i="1">
              <a:solidFill>
                <a:srgbClr val="0070C0"/>
              </a:solidFill>
              <a:cs typeface="Calibri"/>
            </a:endParaRPr>
          </a:p>
          <a:p>
            <a:pPr algn="r"/>
            <a:r>
              <a:rPr lang="en-US">
                <a:solidFill>
                  <a:srgbClr val="0070C0"/>
                </a:solidFill>
              </a:rPr>
              <a:t>- 1 Peter 4:10</a:t>
            </a:r>
            <a:endParaRPr lang="en-GB">
              <a:solidFill>
                <a:srgbClr val="0070C0"/>
              </a:solidFill>
              <a:cs typeface="Calibri" panose="020F0502020204030204"/>
            </a:endParaRPr>
          </a:p>
        </p:txBody>
      </p:sp>
      <p:sp>
        <p:nvSpPr>
          <p:cNvPr id="6" name="TextBox 5">
            <a:extLst>
              <a:ext uri="{FF2B5EF4-FFF2-40B4-BE49-F238E27FC236}">
                <a16:creationId xmlns:a16="http://schemas.microsoft.com/office/drawing/2014/main" id="{EDE75092-616A-482B-9C87-2DDBD958EB71}"/>
              </a:ext>
            </a:extLst>
          </p:cNvPr>
          <p:cNvSpPr txBox="1"/>
          <p:nvPr/>
        </p:nvSpPr>
        <p:spPr>
          <a:xfrm>
            <a:off x="138255" y="2318563"/>
            <a:ext cx="11796445" cy="2554545"/>
          </a:xfrm>
          <a:prstGeom prst="rect">
            <a:avLst/>
          </a:prstGeom>
          <a:noFill/>
        </p:spPr>
        <p:txBody>
          <a:bodyPr wrap="square">
            <a:spAutoFit/>
          </a:bodyPr>
          <a:lstStyle/>
          <a:p>
            <a:pPr algn="ctr"/>
            <a:r>
              <a:rPr lang="en-US" sz="3200" b="1">
                <a:latin typeface="+mj-lt"/>
                <a:cs typeface="Calibri"/>
              </a:rPr>
              <a:t>This session will be based on ‘Stewardship’ </a:t>
            </a:r>
          </a:p>
          <a:p>
            <a:pPr algn="ctr"/>
            <a:r>
              <a:rPr lang="en-US" sz="3200" b="1">
                <a:latin typeface="+mj-lt"/>
                <a:cs typeface="Calibri"/>
              </a:rPr>
              <a:t>and the charity “Mary’s Meals”. </a:t>
            </a:r>
          </a:p>
          <a:p>
            <a:pPr algn="ctr"/>
            <a:r>
              <a:rPr lang="en-US" sz="3200" b="1">
                <a:latin typeface="+mj-lt"/>
                <a:cs typeface="Calibri"/>
              </a:rPr>
              <a:t>There will be notes accompanying some slides to help guide you </a:t>
            </a:r>
          </a:p>
          <a:p>
            <a:pPr algn="ctr"/>
            <a:r>
              <a:rPr lang="en-US" sz="3200" b="1">
                <a:latin typeface="+mj-lt"/>
                <a:cs typeface="Calibri"/>
              </a:rPr>
              <a:t>and </a:t>
            </a:r>
            <a:r>
              <a:rPr lang="en-GB" sz="3200" b="1">
                <a:latin typeface="+mj-lt"/>
                <a:cs typeface="Calibri"/>
              </a:rPr>
              <a:t>contextualise</a:t>
            </a:r>
            <a:r>
              <a:rPr lang="en-US" sz="3200" b="1">
                <a:latin typeface="+mj-lt"/>
                <a:cs typeface="Calibri"/>
              </a:rPr>
              <a:t> certain activities. </a:t>
            </a:r>
          </a:p>
          <a:p>
            <a:pPr algn="ctr"/>
            <a:r>
              <a:rPr lang="en-US" sz="3200" i="1">
                <a:solidFill>
                  <a:schemeClr val="bg1"/>
                </a:solidFill>
                <a:latin typeface="+mj-lt"/>
                <a:cs typeface="Calibri"/>
              </a:rPr>
              <a:t>(The 'Notes' tab at the bottom of the screen.)</a:t>
            </a:r>
          </a:p>
        </p:txBody>
      </p:sp>
      <p:sp>
        <p:nvSpPr>
          <p:cNvPr id="7" name="Rectangle 6">
            <a:extLst>
              <a:ext uri="{FF2B5EF4-FFF2-40B4-BE49-F238E27FC236}">
                <a16:creationId xmlns:a16="http://schemas.microsoft.com/office/drawing/2014/main" id="{4B6B62C6-D215-4B12-84CF-DA54120077B1}"/>
              </a:ext>
            </a:extLst>
          </p:cNvPr>
          <p:cNvSpPr/>
          <p:nvPr/>
        </p:nvSpPr>
        <p:spPr>
          <a:xfrm>
            <a:off x="3842" y="-62277"/>
            <a:ext cx="12192000" cy="776377"/>
          </a:xfrm>
          <a:prstGeom prst="rect">
            <a:avLst/>
          </a:prstGeom>
          <a:solidFill>
            <a:srgbClr val="019C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23C412E9-BF2F-4F94-B661-AFC718F06B66}"/>
              </a:ext>
            </a:extLst>
          </p:cNvPr>
          <p:cNvSpPr/>
          <p:nvPr/>
        </p:nvSpPr>
        <p:spPr>
          <a:xfrm>
            <a:off x="-1" y="6423425"/>
            <a:ext cx="12192000" cy="508957"/>
          </a:xfrm>
          <a:prstGeom prst="rect">
            <a:avLst/>
          </a:prstGeom>
          <a:solidFill>
            <a:srgbClr val="F3A9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55284EE1-0E79-46AB-A263-5C082C598539}"/>
              </a:ext>
            </a:extLst>
          </p:cNvPr>
          <p:cNvSpPr/>
          <p:nvPr/>
        </p:nvSpPr>
        <p:spPr>
          <a:xfrm>
            <a:off x="0" y="6335959"/>
            <a:ext cx="12191999" cy="112416"/>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3" name="Picture 12" descr="Graphical user interface, text, application&#10;&#10;Description automatically generated">
            <a:extLst>
              <a:ext uri="{FF2B5EF4-FFF2-40B4-BE49-F238E27FC236}">
                <a16:creationId xmlns:a16="http://schemas.microsoft.com/office/drawing/2014/main" id="{89407D4C-0BDB-4BDF-80E4-9F03FC99F6AD}"/>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67560" y="101815"/>
            <a:ext cx="1247784" cy="1433652"/>
          </a:xfrm>
          <a:prstGeom prst="rect">
            <a:avLst/>
          </a:prstGeom>
        </p:spPr>
      </p:pic>
      <p:pic>
        <p:nvPicPr>
          <p:cNvPr id="12" name="Picture 11" descr="Graphical user interface, text, application&#10;&#10;Description automatically generated">
            <a:extLst>
              <a:ext uri="{FF2B5EF4-FFF2-40B4-BE49-F238E27FC236}">
                <a16:creationId xmlns:a16="http://schemas.microsoft.com/office/drawing/2014/main" id="{ACA06C76-0447-469F-B85B-BF6953D30DE5}"/>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r="-550"/>
          <a:stretch/>
        </p:blipFill>
        <p:spPr>
          <a:xfrm>
            <a:off x="10716380" y="5639032"/>
            <a:ext cx="1382193" cy="1221004"/>
          </a:xfrm>
          <a:prstGeom prst="rect">
            <a:avLst/>
          </a:prstGeom>
        </p:spPr>
      </p:pic>
    </p:spTree>
    <p:extLst>
      <p:ext uri="{BB962C8B-B14F-4D97-AF65-F5344CB8AC3E}">
        <p14:creationId xmlns:p14="http://schemas.microsoft.com/office/powerpoint/2010/main" val="7208990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0F8D7ED-0D0F-44C8-BF6A-5C7A8F0CA8D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96041" y="1671764"/>
            <a:ext cx="2466135" cy="3710799"/>
          </a:xfrm>
          <a:prstGeom prst="rect">
            <a:avLst/>
          </a:prstGeom>
          <a:ln>
            <a:noFill/>
          </a:ln>
          <a:effectLst>
            <a:softEdge rad="112500"/>
          </a:effectLst>
        </p:spPr>
      </p:pic>
      <p:pic>
        <p:nvPicPr>
          <p:cNvPr id="10" name="Picture 9">
            <a:extLst>
              <a:ext uri="{FF2B5EF4-FFF2-40B4-BE49-F238E27FC236}">
                <a16:creationId xmlns:a16="http://schemas.microsoft.com/office/drawing/2014/main" id="{52A7B10C-2C59-4746-925A-AB3DAC7CF6C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17721"/>
            <a:ext cx="12192000" cy="6857999"/>
          </a:xfrm>
          <a:prstGeom prst="rect">
            <a:avLst/>
          </a:prstGeom>
        </p:spPr>
      </p:pic>
      <p:sp>
        <p:nvSpPr>
          <p:cNvPr id="7" name="Text Placeholder 3">
            <a:extLst>
              <a:ext uri="{FF2B5EF4-FFF2-40B4-BE49-F238E27FC236}">
                <a16:creationId xmlns:a16="http://schemas.microsoft.com/office/drawing/2014/main" id="{230B6814-E183-41B5-94E4-73B33DD5B0D1}"/>
              </a:ext>
            </a:extLst>
          </p:cNvPr>
          <p:cNvSpPr txBox="1">
            <a:spLocks/>
          </p:cNvSpPr>
          <p:nvPr/>
        </p:nvSpPr>
        <p:spPr>
          <a:xfrm>
            <a:off x="3058217" y="615468"/>
            <a:ext cx="8705655" cy="3165366"/>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GB" sz="2000" b="0" i="0">
              <a:effectLst/>
              <a:cs typeface="Arial" panose="020B0604020202020204" pitchFamily="34" charset="0"/>
            </a:endParaRPr>
          </a:p>
          <a:p>
            <a:r>
              <a:rPr lang="en-GB" sz="2400" b="0" i="0">
                <a:effectLst/>
              </a:rPr>
              <a:t>It was on September 10, 1946 during a train ride from Calcutta to Darjeeling for her annual retreat, that Mother Teresa (as she was then known) received her "inspiration, her call within a call." On that day, in a way she would never explain, Jesus' thirst for love and for souls took hold of her heart and became the driving force of her life.</a:t>
            </a:r>
          </a:p>
          <a:p>
            <a:r>
              <a:rPr lang="en-GB" sz="2400" b="0" i="0">
                <a:effectLst/>
              </a:rPr>
              <a:t>In 1950, Teresa founded the </a:t>
            </a:r>
            <a:r>
              <a:rPr lang="en-GB" sz="2400" b="0" i="0" strike="noStrike">
                <a:effectLst/>
              </a:rPr>
              <a:t>Missionaries of Charity</a:t>
            </a:r>
            <a:r>
              <a:rPr lang="en-GB" sz="2400" b="0" i="0">
                <a:effectLst/>
              </a:rPr>
              <a:t>, a </a:t>
            </a:r>
            <a:r>
              <a:rPr lang="en-GB" sz="2400" b="0" i="0" strike="noStrike">
                <a:effectLst/>
              </a:rPr>
              <a:t>Roman Catholic</a:t>
            </a:r>
            <a:r>
              <a:rPr lang="en-GB" sz="2400" b="0" i="0">
                <a:effectLst/>
              </a:rPr>
              <a:t> </a:t>
            </a:r>
            <a:r>
              <a:rPr lang="en-GB" sz="2400" b="0" i="0" strike="noStrike">
                <a:effectLst/>
              </a:rPr>
              <a:t>religious congregation</a:t>
            </a:r>
            <a:r>
              <a:rPr lang="en-GB" sz="2400" b="0" i="0">
                <a:effectLst/>
              </a:rPr>
              <a:t> that had over 5,000 </a:t>
            </a:r>
            <a:r>
              <a:rPr lang="en-GB" sz="2400" b="0" i="0" strike="noStrike">
                <a:effectLst/>
              </a:rPr>
              <a:t>nuns</a:t>
            </a:r>
            <a:r>
              <a:rPr lang="en-GB" sz="2400" b="0" i="0">
                <a:effectLst/>
              </a:rPr>
              <a:t> and is active in 133 countries. The congregation manages homes for people who are dying of </a:t>
            </a:r>
            <a:r>
              <a:rPr lang="en-GB" sz="2400" b="0" i="0" strike="noStrike">
                <a:effectLst/>
              </a:rPr>
              <a:t>HIV/AIDS</a:t>
            </a:r>
            <a:r>
              <a:rPr lang="en-GB" sz="2400" b="0" i="0">
                <a:effectLst/>
              </a:rPr>
              <a:t>, </a:t>
            </a:r>
            <a:r>
              <a:rPr lang="en-GB" sz="2400" b="0" i="0" strike="noStrike">
                <a:effectLst/>
              </a:rPr>
              <a:t>leprosy</a:t>
            </a:r>
            <a:r>
              <a:rPr lang="en-GB" sz="2400" b="0" i="0">
                <a:effectLst/>
              </a:rPr>
              <a:t> and </a:t>
            </a:r>
            <a:r>
              <a:rPr lang="en-GB" sz="2400" b="0" i="0" strike="noStrike">
                <a:effectLst/>
              </a:rPr>
              <a:t>tuberculosis</a:t>
            </a:r>
            <a:r>
              <a:rPr lang="en-GB" sz="2400" b="0" i="0">
                <a:effectLst/>
              </a:rPr>
              <a:t>. It also runs </a:t>
            </a:r>
            <a:r>
              <a:rPr lang="en-GB" sz="2400" b="0" i="0" strike="noStrike">
                <a:effectLst/>
              </a:rPr>
              <a:t>soup kitchens</a:t>
            </a:r>
            <a:r>
              <a:rPr lang="en-GB" sz="2400" b="0" i="0">
                <a:effectLst/>
              </a:rPr>
              <a:t>, dispensaries, mobile clinics, children's and family counselling programmes, as well as </a:t>
            </a:r>
            <a:r>
              <a:rPr lang="en-GB" sz="2400" b="0" i="0" strike="noStrike">
                <a:effectLst/>
              </a:rPr>
              <a:t>orphanages</a:t>
            </a:r>
            <a:r>
              <a:rPr lang="en-GB" sz="2400" b="0" i="0">
                <a:effectLst/>
              </a:rPr>
              <a:t> and schools. Members take vows of </a:t>
            </a:r>
            <a:r>
              <a:rPr lang="en-GB" sz="2400" b="0" i="0" strike="noStrike">
                <a:effectLst/>
              </a:rPr>
              <a:t>chastity, poverty, and obedience</a:t>
            </a:r>
            <a:r>
              <a:rPr lang="en-GB" sz="2400" b="0" i="0">
                <a:effectLst/>
              </a:rPr>
              <a:t>, and also profess a fourth vow – to give "wholehearted free service to the poorest of the poor."</a:t>
            </a:r>
            <a:endParaRPr lang="en-GB" sz="2400" b="0" i="0" strike="noStrike" baseline="30000">
              <a:effectLst/>
            </a:endParaRPr>
          </a:p>
          <a:p>
            <a:endParaRPr lang="en-US" sz="2000">
              <a:cs typeface="Arial" panose="020B0604020202020204" pitchFamily="34" charset="0"/>
            </a:endParaRPr>
          </a:p>
        </p:txBody>
      </p:sp>
      <p:pic>
        <p:nvPicPr>
          <p:cNvPr id="2" name="Picture 1" descr="Graphical user interface, text, application&#10;&#10;Description automatically generated">
            <a:extLst>
              <a:ext uri="{FF2B5EF4-FFF2-40B4-BE49-F238E27FC236}">
                <a16:creationId xmlns:a16="http://schemas.microsoft.com/office/drawing/2014/main" id="{CD55575B-2C9F-4906-92C5-8A933977583B}"/>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r="-550"/>
          <a:stretch/>
        </p:blipFill>
        <p:spPr>
          <a:xfrm>
            <a:off x="10979921" y="5679921"/>
            <a:ext cx="1178403" cy="1034935"/>
          </a:xfrm>
          <a:prstGeom prst="rect">
            <a:avLst/>
          </a:prstGeom>
        </p:spPr>
      </p:pic>
      <p:sp>
        <p:nvSpPr>
          <p:cNvPr id="3" name="Rectangle 2">
            <a:extLst>
              <a:ext uri="{FF2B5EF4-FFF2-40B4-BE49-F238E27FC236}">
                <a16:creationId xmlns:a16="http://schemas.microsoft.com/office/drawing/2014/main" id="{B8D693F0-914D-4CF0-9916-CF5B1EC7E927}"/>
              </a:ext>
            </a:extLst>
          </p:cNvPr>
          <p:cNvSpPr/>
          <p:nvPr/>
        </p:nvSpPr>
        <p:spPr>
          <a:xfrm>
            <a:off x="3842" y="-44556"/>
            <a:ext cx="12192000" cy="794098"/>
          </a:xfrm>
          <a:prstGeom prst="rect">
            <a:avLst/>
          </a:prstGeom>
          <a:solidFill>
            <a:srgbClr val="019C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descr="Graphical user interface, text, application&#10;&#10;Description automatically generated">
            <a:extLst>
              <a:ext uri="{FF2B5EF4-FFF2-40B4-BE49-F238E27FC236}">
                <a16:creationId xmlns:a16="http://schemas.microsoft.com/office/drawing/2014/main" id="{50A4AA8F-84E1-4C98-B8AF-631D390B6BB6}"/>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385090" y="143038"/>
            <a:ext cx="973110" cy="1123537"/>
          </a:xfrm>
          <a:prstGeom prst="rect">
            <a:avLst/>
          </a:prstGeom>
        </p:spPr>
      </p:pic>
      <p:sp>
        <p:nvSpPr>
          <p:cNvPr id="9" name="Title 1">
            <a:extLst>
              <a:ext uri="{FF2B5EF4-FFF2-40B4-BE49-F238E27FC236}">
                <a16:creationId xmlns:a16="http://schemas.microsoft.com/office/drawing/2014/main" id="{B1C06CF0-849C-4513-A5A8-6CE65A952E13}"/>
              </a:ext>
            </a:extLst>
          </p:cNvPr>
          <p:cNvSpPr>
            <a:spLocks noGrp="1"/>
          </p:cNvSpPr>
          <p:nvPr>
            <p:ph type="title"/>
          </p:nvPr>
        </p:nvSpPr>
        <p:spPr>
          <a:xfrm>
            <a:off x="3201064" y="47397"/>
            <a:ext cx="5984801" cy="611970"/>
          </a:xfrm>
          <a:solidFill>
            <a:schemeClr val="bg1"/>
          </a:solidFill>
          <a:ln w="28575">
            <a:solidFill>
              <a:schemeClr val="tx1"/>
            </a:solidFill>
          </a:ln>
        </p:spPr>
        <p:txBody>
          <a:bodyPr>
            <a:normAutofit/>
          </a:bodyPr>
          <a:lstStyle/>
          <a:p>
            <a:pPr algn="ctr"/>
            <a:r>
              <a:rPr lang="en-GB" sz="3600" b="1"/>
              <a:t>St Teresa of Calcutta</a:t>
            </a:r>
          </a:p>
        </p:txBody>
      </p:sp>
    </p:spTree>
    <p:extLst>
      <p:ext uri="{BB962C8B-B14F-4D97-AF65-F5344CB8AC3E}">
        <p14:creationId xmlns:p14="http://schemas.microsoft.com/office/powerpoint/2010/main" val="9300742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0F8D7ED-0D0F-44C8-BF6A-5C7A8F0CA8D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01166" y="1279202"/>
            <a:ext cx="2796134" cy="4207349"/>
          </a:xfrm>
          <a:prstGeom prst="rect">
            <a:avLst/>
          </a:prstGeom>
          <a:ln>
            <a:noFill/>
          </a:ln>
          <a:effectLst>
            <a:softEdge rad="112500"/>
          </a:effectLst>
        </p:spPr>
      </p:pic>
      <p:pic>
        <p:nvPicPr>
          <p:cNvPr id="2" name="Picture 1">
            <a:extLst>
              <a:ext uri="{FF2B5EF4-FFF2-40B4-BE49-F238E27FC236}">
                <a16:creationId xmlns:a16="http://schemas.microsoft.com/office/drawing/2014/main" id="{BDB4B358-C1C8-4661-88A0-3B937F8161F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12192000" cy="6857999"/>
          </a:xfrm>
          <a:prstGeom prst="rect">
            <a:avLst/>
          </a:prstGeom>
        </p:spPr>
      </p:pic>
      <p:sp>
        <p:nvSpPr>
          <p:cNvPr id="7" name="Text Placeholder 3">
            <a:extLst>
              <a:ext uri="{FF2B5EF4-FFF2-40B4-BE49-F238E27FC236}">
                <a16:creationId xmlns:a16="http://schemas.microsoft.com/office/drawing/2014/main" id="{230B6814-E183-41B5-94E4-73B33DD5B0D1}"/>
              </a:ext>
            </a:extLst>
          </p:cNvPr>
          <p:cNvSpPr txBox="1">
            <a:spLocks/>
          </p:cNvSpPr>
          <p:nvPr/>
        </p:nvSpPr>
        <p:spPr>
          <a:xfrm>
            <a:off x="3520407" y="1279202"/>
            <a:ext cx="7577083" cy="2308400"/>
          </a:xfrm>
          <a:prstGeom prst="rect">
            <a:avLst/>
          </a:prstGeom>
        </p:spPr>
        <p:txBody>
          <a:bodyPr lIns="91440" tIns="45720" rIns="91440" bIns="4572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b="0" i="0">
                <a:effectLst/>
                <a:cs typeface="Arial" panose="020B0604020202020204" pitchFamily="34" charset="0"/>
              </a:rPr>
              <a:t>Mother Teresa received a number of honours, including the 1962 Ramon Magsaysay Peace Prize and the 1979 Nobel Peace Prize.</a:t>
            </a:r>
          </a:p>
          <a:p>
            <a:r>
              <a:rPr lang="en-GB">
                <a:cs typeface="Arial"/>
              </a:rPr>
              <a:t>She was canonised on 4</a:t>
            </a:r>
            <a:r>
              <a:rPr lang="en-GB" baseline="30000">
                <a:cs typeface="Arial"/>
              </a:rPr>
              <a:t>th</a:t>
            </a:r>
            <a:r>
              <a:rPr lang="en-GB">
                <a:cs typeface="Arial"/>
              </a:rPr>
              <a:t> September 2016, and the anniversary of her death, 5</a:t>
            </a:r>
            <a:r>
              <a:rPr lang="en-GB" baseline="30000">
                <a:cs typeface="Arial"/>
              </a:rPr>
              <a:t>th</a:t>
            </a:r>
            <a:r>
              <a:rPr lang="en-GB">
                <a:cs typeface="Arial"/>
              </a:rPr>
              <a:t> September, is her feast day. </a:t>
            </a:r>
            <a:endParaRPr lang="en-US">
              <a:cs typeface="Arial" panose="020B0604020202020204" pitchFamily="34" charset="0"/>
            </a:endParaRPr>
          </a:p>
        </p:txBody>
      </p:sp>
      <p:pic>
        <p:nvPicPr>
          <p:cNvPr id="3" name="Picture 6">
            <a:extLst>
              <a:ext uri="{FF2B5EF4-FFF2-40B4-BE49-F238E27FC236}">
                <a16:creationId xmlns:a16="http://schemas.microsoft.com/office/drawing/2014/main" id="{82EB9BC0-5BE1-46EC-965E-61E3712EB1D9}"/>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336836" y="3549509"/>
            <a:ext cx="5237019" cy="2490562"/>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a:extLst>
            <a:ext uri="{909E8E84-426E-40DD-AFC4-6F175D3DCCD1}">
              <a14:hiddenFill xmlns:a14="http://schemas.microsoft.com/office/drawing/2010/main">
                <a:solidFill>
                  <a:srgbClr val="FFFFFF"/>
                </a:solidFill>
              </a14:hiddenFill>
            </a:ext>
          </a:extLst>
        </p:spPr>
      </p:pic>
      <p:pic>
        <p:nvPicPr>
          <p:cNvPr id="5" name="Picture 4" descr="Graphical user interface, text, application&#10;&#10;Description automatically generated">
            <a:extLst>
              <a:ext uri="{FF2B5EF4-FFF2-40B4-BE49-F238E27FC236}">
                <a16:creationId xmlns:a16="http://schemas.microsoft.com/office/drawing/2014/main" id="{86B62B5E-E059-413C-834F-C87ECE74F62D}"/>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r="-550"/>
          <a:stretch/>
        </p:blipFill>
        <p:spPr>
          <a:xfrm>
            <a:off x="11173715" y="6109540"/>
            <a:ext cx="886008" cy="786843"/>
          </a:xfrm>
          <a:prstGeom prst="rect">
            <a:avLst/>
          </a:prstGeom>
        </p:spPr>
      </p:pic>
      <p:sp>
        <p:nvSpPr>
          <p:cNvPr id="6" name="Rectangle 5">
            <a:extLst>
              <a:ext uri="{FF2B5EF4-FFF2-40B4-BE49-F238E27FC236}">
                <a16:creationId xmlns:a16="http://schemas.microsoft.com/office/drawing/2014/main" id="{DCF44233-2378-4786-8330-8BEA590B3C44}"/>
              </a:ext>
            </a:extLst>
          </p:cNvPr>
          <p:cNvSpPr/>
          <p:nvPr/>
        </p:nvSpPr>
        <p:spPr>
          <a:xfrm>
            <a:off x="3842" y="-44556"/>
            <a:ext cx="12192000" cy="794098"/>
          </a:xfrm>
          <a:prstGeom prst="rect">
            <a:avLst/>
          </a:prstGeom>
          <a:solidFill>
            <a:srgbClr val="019C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1">
            <a:extLst>
              <a:ext uri="{FF2B5EF4-FFF2-40B4-BE49-F238E27FC236}">
                <a16:creationId xmlns:a16="http://schemas.microsoft.com/office/drawing/2014/main" id="{4D600B3E-50A5-4084-A242-C91DBD546B57}"/>
              </a:ext>
            </a:extLst>
          </p:cNvPr>
          <p:cNvSpPr>
            <a:spLocks noGrp="1"/>
          </p:cNvSpPr>
          <p:nvPr>
            <p:ph type="title"/>
          </p:nvPr>
        </p:nvSpPr>
        <p:spPr>
          <a:xfrm>
            <a:off x="3236506" y="73978"/>
            <a:ext cx="5984801" cy="611970"/>
          </a:xfrm>
          <a:solidFill>
            <a:schemeClr val="bg1"/>
          </a:solidFill>
          <a:ln w="28575">
            <a:solidFill>
              <a:schemeClr val="tx1"/>
            </a:solidFill>
          </a:ln>
        </p:spPr>
        <p:txBody>
          <a:bodyPr>
            <a:normAutofit/>
          </a:bodyPr>
          <a:lstStyle/>
          <a:p>
            <a:pPr algn="ctr"/>
            <a:r>
              <a:rPr lang="en-GB" sz="3600" b="1"/>
              <a:t>St Teresa of Calcutta</a:t>
            </a:r>
          </a:p>
        </p:txBody>
      </p:sp>
      <p:pic>
        <p:nvPicPr>
          <p:cNvPr id="9" name="Picture 8" descr="Graphical user interface, text, application&#10;&#10;Description automatically generated">
            <a:extLst>
              <a:ext uri="{FF2B5EF4-FFF2-40B4-BE49-F238E27FC236}">
                <a16:creationId xmlns:a16="http://schemas.microsoft.com/office/drawing/2014/main" id="{A662E560-57F5-44CA-BEB5-30D8D6F7CE3A}"/>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225601" y="178480"/>
            <a:ext cx="866786" cy="1008350"/>
          </a:xfrm>
          <a:prstGeom prst="rect">
            <a:avLst/>
          </a:prstGeom>
        </p:spPr>
      </p:pic>
    </p:spTree>
    <p:extLst>
      <p:ext uri="{BB962C8B-B14F-4D97-AF65-F5344CB8AC3E}">
        <p14:creationId xmlns:p14="http://schemas.microsoft.com/office/powerpoint/2010/main" val="25497153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A44E9AD-A477-4864-9887-CB7DFD34743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7999"/>
          </a:xfrm>
          <a:prstGeom prst="rect">
            <a:avLst/>
          </a:prstGeom>
        </p:spPr>
      </p:pic>
      <p:pic>
        <p:nvPicPr>
          <p:cNvPr id="4" name="Picture 3">
            <a:extLst>
              <a:ext uri="{FF2B5EF4-FFF2-40B4-BE49-F238E27FC236}">
                <a16:creationId xmlns:a16="http://schemas.microsoft.com/office/drawing/2014/main" id="{D1B85707-C51A-4518-9AA9-54D1DF6A617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90843" y="2176088"/>
            <a:ext cx="4242043" cy="2824401"/>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Text Placeholder 3">
            <a:extLst>
              <a:ext uri="{FF2B5EF4-FFF2-40B4-BE49-F238E27FC236}">
                <a16:creationId xmlns:a16="http://schemas.microsoft.com/office/drawing/2014/main" id="{3A4A7EB8-CA0E-41F8-88A8-AE1C160F512F}"/>
              </a:ext>
            </a:extLst>
          </p:cNvPr>
          <p:cNvSpPr txBox="1">
            <a:spLocks/>
          </p:cNvSpPr>
          <p:nvPr/>
        </p:nvSpPr>
        <p:spPr>
          <a:xfrm>
            <a:off x="4832590" y="1131808"/>
            <a:ext cx="7190509" cy="4742670"/>
          </a:xfrm>
          <a:prstGeom prst="rect">
            <a:avLst/>
          </a:prstGeom>
          <a:solidFill>
            <a:schemeClr val="bg1"/>
          </a:solidFill>
          <a:ln w="38100">
            <a:solidFill>
              <a:schemeClr val="tx1"/>
            </a:solidFill>
          </a:ln>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000" b="0" i="0" dirty="0">
                <a:solidFill>
                  <a:srgbClr val="0070C0"/>
                </a:solidFill>
                <a:effectLst/>
                <a:latin typeface="ProximaNova-Regular"/>
              </a:rPr>
              <a:t>Magnus was born in Aberdeen in 1968 but has lived in Argyll, in the Scottish Highlands, since the age of nine and began his career as a fish farmer.</a:t>
            </a:r>
            <a:r>
              <a:rPr lang="en-GB" sz="2000" dirty="0">
                <a:solidFill>
                  <a:srgbClr val="0070C0"/>
                </a:solidFill>
                <a:latin typeface="ProximaNova-Regular"/>
              </a:rPr>
              <a:t> </a:t>
            </a:r>
            <a:endParaRPr lang="en-GB" sz="2000" b="0" i="0" dirty="0">
              <a:solidFill>
                <a:srgbClr val="0070C0"/>
              </a:solidFill>
              <a:effectLst/>
              <a:latin typeface="ProximaNova-Regular"/>
            </a:endParaRPr>
          </a:p>
          <a:p>
            <a:pPr algn="l"/>
            <a:r>
              <a:rPr lang="en-GB" sz="2000" b="0" i="0" dirty="0">
                <a:solidFill>
                  <a:srgbClr val="0070C0"/>
                </a:solidFill>
                <a:effectLst/>
                <a:latin typeface="ProximaNova-Regular"/>
              </a:rPr>
              <a:t>He was named one of 2010's ‘Top 10 Heroes’ by broadcaster CNN and received an OBE in the 2011 New Year’s Honours list. Magnus has also been awarded Honorary Degrees by the University of Stirling, Glasgow Caledonian University and the University of Hull.</a:t>
            </a:r>
          </a:p>
          <a:p>
            <a:pPr algn="l"/>
            <a:r>
              <a:rPr lang="en-GB" sz="2000" b="0" i="0" dirty="0">
                <a:solidFill>
                  <a:srgbClr val="0070C0"/>
                </a:solidFill>
                <a:effectLst/>
                <a:latin typeface="ProximaNova-Regular"/>
              </a:rPr>
              <a:t>Before Mary’s Meals, Magnus played shinty for </a:t>
            </a:r>
            <a:r>
              <a:rPr lang="en-GB" sz="2000" b="0" i="0" dirty="0" err="1">
                <a:solidFill>
                  <a:srgbClr val="0070C0"/>
                </a:solidFill>
                <a:effectLst/>
                <a:latin typeface="ProximaNova-Regular"/>
              </a:rPr>
              <a:t>Glenorchy</a:t>
            </a:r>
            <a:r>
              <a:rPr lang="en-GB" sz="2000" b="0" i="0" dirty="0">
                <a:solidFill>
                  <a:srgbClr val="0070C0"/>
                </a:solidFill>
                <a:effectLst/>
                <a:latin typeface="ProximaNova-Regular"/>
              </a:rPr>
              <a:t> Camanachd Club and was capped four times by Scotland at senior international level.</a:t>
            </a:r>
          </a:p>
          <a:p>
            <a:pPr algn="l"/>
            <a:r>
              <a:rPr lang="en-GB" sz="2000" b="0" i="0" dirty="0">
                <a:solidFill>
                  <a:srgbClr val="0070C0"/>
                </a:solidFill>
                <a:effectLst/>
                <a:latin typeface="ProximaNova-Regular"/>
              </a:rPr>
              <a:t>Magnus is married to Julie, a trained nurse from Inverness. She became his co-driver on some of the first deliveries of aid to Bosnia-Herzegovina in 1993 and has been devoted to the charity ever since. They live in </a:t>
            </a:r>
            <a:r>
              <a:rPr lang="en-GB" sz="2000" b="0" i="0" dirty="0" err="1">
                <a:solidFill>
                  <a:srgbClr val="0070C0"/>
                </a:solidFill>
                <a:effectLst/>
                <a:latin typeface="ProximaNova-Regular"/>
              </a:rPr>
              <a:t>Dalmally</a:t>
            </a:r>
            <a:r>
              <a:rPr lang="en-GB" sz="2000" b="0" i="0" dirty="0">
                <a:solidFill>
                  <a:srgbClr val="0070C0"/>
                </a:solidFill>
                <a:effectLst/>
                <a:latin typeface="ProximaNova-Regular"/>
              </a:rPr>
              <a:t> with their seven children.</a:t>
            </a:r>
          </a:p>
        </p:txBody>
      </p:sp>
      <p:pic>
        <p:nvPicPr>
          <p:cNvPr id="5" name="Picture 4" descr="Graphical user interface, text, application&#10;&#10;Description automatically generated">
            <a:extLst>
              <a:ext uri="{FF2B5EF4-FFF2-40B4-BE49-F238E27FC236}">
                <a16:creationId xmlns:a16="http://schemas.microsoft.com/office/drawing/2014/main" id="{F7A5584E-38FF-4E12-85DA-7AFFF20F3E06}"/>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r="-550"/>
          <a:stretch/>
        </p:blipFill>
        <p:spPr>
          <a:xfrm>
            <a:off x="11102426" y="5956886"/>
            <a:ext cx="992333" cy="875446"/>
          </a:xfrm>
          <a:prstGeom prst="rect">
            <a:avLst/>
          </a:prstGeom>
        </p:spPr>
      </p:pic>
      <p:sp>
        <p:nvSpPr>
          <p:cNvPr id="10" name="Rectangle 9">
            <a:extLst>
              <a:ext uri="{FF2B5EF4-FFF2-40B4-BE49-F238E27FC236}">
                <a16:creationId xmlns:a16="http://schemas.microsoft.com/office/drawing/2014/main" id="{AA3ECD30-8808-4243-BE32-0FE5ED82CD54}"/>
              </a:ext>
            </a:extLst>
          </p:cNvPr>
          <p:cNvSpPr/>
          <p:nvPr/>
        </p:nvSpPr>
        <p:spPr>
          <a:xfrm>
            <a:off x="3842" y="-35696"/>
            <a:ext cx="12192000" cy="794098"/>
          </a:xfrm>
          <a:prstGeom prst="rect">
            <a:avLst/>
          </a:prstGeom>
          <a:solidFill>
            <a:srgbClr val="019C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descr="Graphical user interface, text, application&#10;&#10;Description automatically generated">
            <a:extLst>
              <a:ext uri="{FF2B5EF4-FFF2-40B4-BE49-F238E27FC236}">
                <a16:creationId xmlns:a16="http://schemas.microsoft.com/office/drawing/2014/main" id="{72B3739B-D3B5-4E01-86BB-8B36D5128419}"/>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261043" y="125317"/>
            <a:ext cx="866786" cy="1008350"/>
          </a:xfrm>
          <a:prstGeom prst="rect">
            <a:avLst/>
          </a:prstGeom>
        </p:spPr>
      </p:pic>
      <p:sp>
        <p:nvSpPr>
          <p:cNvPr id="2" name="Title 1">
            <a:extLst>
              <a:ext uri="{FF2B5EF4-FFF2-40B4-BE49-F238E27FC236}">
                <a16:creationId xmlns:a16="http://schemas.microsoft.com/office/drawing/2014/main" id="{2762F083-7C2B-439D-BF33-8EF33F2C82E8}"/>
              </a:ext>
            </a:extLst>
          </p:cNvPr>
          <p:cNvSpPr>
            <a:spLocks noGrp="1"/>
          </p:cNvSpPr>
          <p:nvPr>
            <p:ph type="title"/>
          </p:nvPr>
        </p:nvSpPr>
        <p:spPr>
          <a:xfrm>
            <a:off x="3263255" y="0"/>
            <a:ext cx="5452838" cy="732035"/>
          </a:xfrm>
          <a:solidFill>
            <a:schemeClr val="bg1"/>
          </a:solidFill>
          <a:ln w="38100">
            <a:solidFill>
              <a:schemeClr val="tx1"/>
            </a:solidFill>
          </a:ln>
        </p:spPr>
        <p:txBody>
          <a:bodyPr>
            <a:noAutofit/>
          </a:bodyPr>
          <a:lstStyle/>
          <a:p>
            <a:pPr algn="ctr"/>
            <a:r>
              <a:rPr lang="en-GB" sz="3200"/>
              <a:t>Magnus MacFarlane Barrow</a:t>
            </a:r>
          </a:p>
        </p:txBody>
      </p:sp>
    </p:spTree>
    <p:extLst>
      <p:ext uri="{BB962C8B-B14F-4D97-AF65-F5344CB8AC3E}">
        <p14:creationId xmlns:p14="http://schemas.microsoft.com/office/powerpoint/2010/main" val="2238431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
            <a:ext cx="12192000" cy="776377"/>
          </a:xfrm>
          <a:prstGeom prst="rect">
            <a:avLst/>
          </a:prstGeom>
          <a:solidFill>
            <a:srgbClr val="019C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0826986" y="41650"/>
            <a:ext cx="1222427" cy="573349"/>
          </a:xfrm>
          <a:prstGeom prst="rect">
            <a:avLst/>
          </a:prstGeom>
        </p:spPr>
      </p:pic>
      <p:sp>
        <p:nvSpPr>
          <p:cNvPr id="11" name="TextBox 10"/>
          <p:cNvSpPr txBox="1"/>
          <p:nvPr/>
        </p:nvSpPr>
        <p:spPr>
          <a:xfrm>
            <a:off x="151029" y="103804"/>
            <a:ext cx="7185803" cy="553998"/>
          </a:xfrm>
          <a:prstGeom prst="rect">
            <a:avLst/>
          </a:prstGeom>
          <a:noFill/>
        </p:spPr>
        <p:txBody>
          <a:bodyPr wrap="square" rtlCol="0">
            <a:spAutoFit/>
          </a:bodyPr>
          <a:lstStyle/>
          <a:p>
            <a:r>
              <a:rPr lang="en-GB" sz="3000">
                <a:solidFill>
                  <a:schemeClr val="bg1"/>
                </a:solidFill>
                <a:latin typeface="Arial" panose="020B0604020202020204" pitchFamily="34" charset="0"/>
                <a:cs typeface="Arial" panose="020B0604020202020204" pitchFamily="34" charset="0"/>
              </a:rPr>
              <a:t>The Mary’s Meals Story</a:t>
            </a:r>
          </a:p>
        </p:txBody>
      </p:sp>
      <p:sp>
        <p:nvSpPr>
          <p:cNvPr id="14" name="Rectangle 13"/>
          <p:cNvSpPr/>
          <p:nvPr/>
        </p:nvSpPr>
        <p:spPr>
          <a:xfrm>
            <a:off x="0" y="6374928"/>
            <a:ext cx="12192000" cy="508957"/>
          </a:xfrm>
          <a:prstGeom prst="rect">
            <a:avLst/>
          </a:prstGeom>
          <a:solidFill>
            <a:srgbClr val="F3A9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p:cNvSpPr/>
          <p:nvPr/>
        </p:nvSpPr>
        <p:spPr>
          <a:xfrm>
            <a:off x="73572" y="6240065"/>
            <a:ext cx="12118427" cy="134863"/>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extBox 17"/>
          <p:cNvSpPr txBox="1"/>
          <p:nvPr/>
        </p:nvSpPr>
        <p:spPr>
          <a:xfrm>
            <a:off x="2355013" y="1250184"/>
            <a:ext cx="3240661" cy="477054"/>
          </a:xfrm>
          <a:prstGeom prst="rect">
            <a:avLst/>
          </a:prstGeom>
          <a:noFill/>
        </p:spPr>
        <p:txBody>
          <a:bodyPr wrap="square" rtlCol="0">
            <a:spAutoFit/>
          </a:bodyPr>
          <a:lstStyle/>
          <a:p>
            <a:pPr algn="ctr"/>
            <a:endParaRPr lang="en-GB" sz="2500">
              <a:solidFill>
                <a:srgbClr val="0198DC"/>
              </a:solidFill>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2972B762-9D87-4887-B801-5A7B6B03FD5C}"/>
              </a:ext>
            </a:extLst>
          </p:cNvPr>
          <p:cNvSpPr txBox="1"/>
          <p:nvPr/>
        </p:nvSpPr>
        <p:spPr>
          <a:xfrm>
            <a:off x="356938" y="1117630"/>
            <a:ext cx="9058275" cy="1569660"/>
          </a:xfrm>
          <a:prstGeom prst="rect">
            <a:avLst/>
          </a:prstGeom>
          <a:noFill/>
        </p:spPr>
        <p:txBody>
          <a:bodyPr wrap="square" rtlCol="0" anchor="t">
            <a:spAutoFit/>
          </a:bodyPr>
          <a:lstStyle/>
          <a:p>
            <a:pPr algn="ctr"/>
            <a:r>
              <a:rPr lang="en-GB" sz="2400">
                <a:solidFill>
                  <a:srgbClr val="5B9BD5"/>
                </a:solidFill>
                <a:latin typeface="Arial" panose="020B0604020202020204" pitchFamily="34" charset="0"/>
                <a:cs typeface="Arial" panose="020B0604020202020204" pitchFamily="34" charset="0"/>
              </a:rPr>
              <a:t>When Magnus was a teenager, a pilgrimage to the Marian shrine of Medjugorje in Bosnia-Herzegovina renewed his families’ Catholic faith and led Magnus' parents to convert their </a:t>
            </a:r>
            <a:r>
              <a:rPr lang="en-GB" sz="2400">
                <a:solidFill>
                  <a:schemeClr val="accent5"/>
                </a:solidFill>
                <a:latin typeface="Arial" panose="020B0604020202020204" pitchFamily="34" charset="0"/>
                <a:cs typeface="Arial" panose="020B0604020202020204" pitchFamily="34" charset="0"/>
              </a:rPr>
              <a:t>guest h</a:t>
            </a:r>
            <a:r>
              <a:rPr lang="en-GB" sz="2400">
                <a:solidFill>
                  <a:srgbClr val="5B9BD5"/>
                </a:solidFill>
                <a:latin typeface="Arial" panose="020B0604020202020204" pitchFamily="34" charset="0"/>
                <a:cs typeface="Arial" panose="020B0604020202020204" pitchFamily="34" charset="0"/>
              </a:rPr>
              <a:t>ouse into a retreat centre, Craig Lodge Family House of Prayer </a:t>
            </a:r>
          </a:p>
        </p:txBody>
      </p:sp>
      <p:pic>
        <p:nvPicPr>
          <p:cNvPr id="2052" name="Picture 4" descr="Image result for medjugorje apparition hill images">
            <a:extLst>
              <a:ext uri="{FF2B5EF4-FFF2-40B4-BE49-F238E27FC236}">
                <a16:creationId xmlns:a16="http://schemas.microsoft.com/office/drawing/2014/main" id="{D656786B-9E18-428E-AB1F-A17A2521A749}"/>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9455257" y="965271"/>
            <a:ext cx="2462068" cy="202411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4035D4EF-3A22-4CD9-99FB-9BAD45D111B3}"/>
              </a:ext>
            </a:extLst>
          </p:cNvPr>
          <p:cNvSpPr txBox="1"/>
          <p:nvPr/>
        </p:nvSpPr>
        <p:spPr>
          <a:xfrm>
            <a:off x="4727620" y="3124763"/>
            <a:ext cx="5883442" cy="3385542"/>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a:solidFill>
                  <a:srgbClr val="FFC000"/>
                </a:solidFill>
                <a:latin typeface="Arial" panose="020B0604020202020204" pitchFamily="34" charset="0"/>
                <a:cs typeface="Arial" panose="020B0604020202020204" pitchFamily="34" charset="0"/>
              </a:rPr>
              <a:t>1992</a:t>
            </a:r>
            <a:r>
              <a:rPr lang="en-US" sz="2400">
                <a:latin typeface="Arial" panose="020B0604020202020204" pitchFamily="34" charset="0"/>
                <a:cs typeface="Arial" panose="020B0604020202020204" pitchFamily="34" charset="0"/>
              </a:rPr>
              <a:t> –</a:t>
            </a:r>
            <a:r>
              <a:rPr lang="en-US" sz="2400">
                <a:solidFill>
                  <a:srgbClr val="5B9BD5"/>
                </a:solidFill>
                <a:latin typeface="Arial" panose="020B0604020202020204" pitchFamily="34" charset="0"/>
                <a:cs typeface="Arial" panose="020B0604020202020204" pitchFamily="34" charset="0"/>
              </a:rPr>
              <a:t> </a:t>
            </a:r>
            <a:r>
              <a:rPr lang="en-GB" sz="2400">
                <a:solidFill>
                  <a:schemeClr val="accent5"/>
                </a:solidFill>
                <a:latin typeface="Arial" panose="020B0604020202020204" pitchFamily="34" charset="0"/>
                <a:cs typeface="Arial" panose="020B0604020202020204" pitchFamily="34" charset="0"/>
              </a:rPr>
              <a:t>W</a:t>
            </a:r>
            <a:r>
              <a:rPr lang="en-GB" sz="2400" b="0" i="0">
                <a:solidFill>
                  <a:schemeClr val="accent5"/>
                </a:solidFill>
                <a:effectLst/>
                <a:latin typeface="Arial" panose="020B0604020202020204" pitchFamily="34" charset="0"/>
                <a:cs typeface="Arial" panose="020B0604020202020204" pitchFamily="34" charset="0"/>
              </a:rPr>
              <a:t>hen the Bosnian conflict was making headlines in the early 1990s, Magnus and his brother Fergus were moved to </a:t>
            </a:r>
            <a:r>
              <a:rPr lang="en-US" sz="2400">
                <a:solidFill>
                  <a:schemeClr val="accent5"/>
                </a:solidFill>
                <a:latin typeface="Arial" panose="020B0604020202020204" pitchFamily="34" charset="0"/>
                <a:cs typeface="Arial" panose="020B0604020202020204" pitchFamily="34" charset="0"/>
              </a:rPr>
              <a:t>launch an appeal for aid. Their local community responded generously and the brothers drove these 1</a:t>
            </a:r>
            <a:r>
              <a:rPr lang="en-US" sz="2400" baseline="30000">
                <a:solidFill>
                  <a:schemeClr val="accent5"/>
                </a:solidFill>
                <a:latin typeface="Arial" panose="020B0604020202020204" pitchFamily="34" charset="0"/>
                <a:cs typeface="Arial" panose="020B0604020202020204" pitchFamily="34" charset="0"/>
              </a:rPr>
              <a:t>st</a:t>
            </a:r>
            <a:r>
              <a:rPr lang="en-US" sz="2400">
                <a:solidFill>
                  <a:schemeClr val="accent5"/>
                </a:solidFill>
                <a:latin typeface="Arial" panose="020B0604020202020204" pitchFamily="34" charset="0"/>
                <a:cs typeface="Arial" panose="020B0604020202020204" pitchFamily="34" charset="0"/>
              </a:rPr>
              <a:t> donations out to Medjugorje in an old, borrowed Land Rover.</a:t>
            </a:r>
            <a:endParaRPr lang="en-GB" sz="2400" b="0" i="0">
              <a:solidFill>
                <a:schemeClr val="accent5"/>
              </a:solidFill>
              <a:effectLst/>
              <a:latin typeface="Arial" panose="020B0604020202020204" pitchFamily="34" charset="0"/>
              <a:cs typeface="Arial" panose="020B0604020202020204" pitchFamily="34" charset="0"/>
            </a:endParaRPr>
          </a:p>
          <a:p>
            <a:pPr algn="ctr"/>
            <a:endParaRPr lang="en-US" sz="2200">
              <a:solidFill>
                <a:srgbClr val="5B9BD5"/>
              </a:solidFill>
              <a:latin typeface="Arial"/>
              <a:cs typeface="Arial"/>
            </a:endParaRPr>
          </a:p>
        </p:txBody>
      </p:sp>
      <p:pic>
        <p:nvPicPr>
          <p:cNvPr id="6" name="Picture 5" descr="Men standing next to a red truck&#10;&#10;Description automatically generated with medium confidence">
            <a:extLst>
              <a:ext uri="{FF2B5EF4-FFF2-40B4-BE49-F238E27FC236}">
                <a16:creationId xmlns:a16="http://schemas.microsoft.com/office/drawing/2014/main" id="{A0ED3287-BB35-4FD7-8CE1-C410D204D74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02316" y="3196939"/>
            <a:ext cx="4343673" cy="2510643"/>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5" name="Picture 4" descr="Graphical user interface, text, application&#10;&#10;Description automatically generated">
            <a:extLst>
              <a:ext uri="{FF2B5EF4-FFF2-40B4-BE49-F238E27FC236}">
                <a16:creationId xmlns:a16="http://schemas.microsoft.com/office/drawing/2014/main" id="{D09E1ECD-82F0-428F-8F8F-DAE4F36007F7}"/>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r="-550"/>
          <a:stretch/>
        </p:blipFill>
        <p:spPr>
          <a:xfrm>
            <a:off x="10716380" y="5515207"/>
            <a:ext cx="1382193" cy="1221004"/>
          </a:xfrm>
          <a:prstGeom prst="rect">
            <a:avLst/>
          </a:prstGeom>
        </p:spPr>
      </p:pic>
    </p:spTree>
    <p:extLst>
      <p:ext uri="{BB962C8B-B14F-4D97-AF65-F5344CB8AC3E}">
        <p14:creationId xmlns:p14="http://schemas.microsoft.com/office/powerpoint/2010/main" val="14229098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
            <a:ext cx="12192000" cy="776377"/>
          </a:xfrm>
          <a:prstGeom prst="rect">
            <a:avLst/>
          </a:prstGeom>
          <a:solidFill>
            <a:srgbClr val="019C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0742903" y="101512"/>
            <a:ext cx="1222427" cy="573349"/>
          </a:xfrm>
          <a:prstGeom prst="rect">
            <a:avLst/>
          </a:prstGeom>
        </p:spPr>
      </p:pic>
      <p:sp>
        <p:nvSpPr>
          <p:cNvPr id="11" name="TextBox 10"/>
          <p:cNvSpPr txBox="1"/>
          <p:nvPr/>
        </p:nvSpPr>
        <p:spPr>
          <a:xfrm>
            <a:off x="253535" y="111187"/>
            <a:ext cx="7185803" cy="553998"/>
          </a:xfrm>
          <a:prstGeom prst="rect">
            <a:avLst/>
          </a:prstGeom>
          <a:noFill/>
        </p:spPr>
        <p:txBody>
          <a:bodyPr wrap="square" rtlCol="0">
            <a:spAutoFit/>
          </a:bodyPr>
          <a:lstStyle/>
          <a:p>
            <a:r>
              <a:rPr lang="en-GB" sz="3000">
                <a:solidFill>
                  <a:schemeClr val="bg1"/>
                </a:solidFill>
                <a:latin typeface="Arial" panose="020B0604020202020204" pitchFamily="34" charset="0"/>
                <a:cs typeface="Arial" panose="020B0604020202020204" pitchFamily="34" charset="0"/>
              </a:rPr>
              <a:t>The Mary’s Meals Story</a:t>
            </a:r>
          </a:p>
        </p:txBody>
      </p:sp>
      <p:sp>
        <p:nvSpPr>
          <p:cNvPr id="14" name="Rectangle 13"/>
          <p:cNvSpPr/>
          <p:nvPr/>
        </p:nvSpPr>
        <p:spPr>
          <a:xfrm>
            <a:off x="0" y="6374925"/>
            <a:ext cx="12192000" cy="508957"/>
          </a:xfrm>
          <a:prstGeom prst="rect">
            <a:avLst/>
          </a:prstGeom>
          <a:solidFill>
            <a:srgbClr val="F3A9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p:cNvSpPr/>
          <p:nvPr/>
        </p:nvSpPr>
        <p:spPr>
          <a:xfrm>
            <a:off x="1" y="6263734"/>
            <a:ext cx="12192000" cy="111191"/>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extBox 17"/>
          <p:cNvSpPr txBox="1"/>
          <p:nvPr/>
        </p:nvSpPr>
        <p:spPr>
          <a:xfrm>
            <a:off x="2355013" y="1250184"/>
            <a:ext cx="3240661" cy="477054"/>
          </a:xfrm>
          <a:prstGeom prst="rect">
            <a:avLst/>
          </a:prstGeom>
          <a:noFill/>
        </p:spPr>
        <p:txBody>
          <a:bodyPr wrap="square" rtlCol="0">
            <a:spAutoFit/>
          </a:bodyPr>
          <a:lstStyle/>
          <a:p>
            <a:pPr algn="ctr"/>
            <a:endParaRPr lang="en-GB" sz="2500">
              <a:solidFill>
                <a:srgbClr val="0198DC"/>
              </a:solidFill>
              <a:latin typeface="Arial" panose="020B0604020202020204" pitchFamily="34" charset="0"/>
              <a:cs typeface="Arial" panose="020B0604020202020204" pitchFamily="34" charset="0"/>
            </a:endParaRPr>
          </a:p>
        </p:txBody>
      </p:sp>
      <p:pic>
        <p:nvPicPr>
          <p:cNvPr id="1026" name="Picture 2" descr="Full screen preview">
            <a:extLst>
              <a:ext uri="{FF2B5EF4-FFF2-40B4-BE49-F238E27FC236}">
                <a16:creationId xmlns:a16="http://schemas.microsoft.com/office/drawing/2014/main" id="{F1E62A18-0BFA-4B7A-BF47-857350CC690E}"/>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rot="941704">
            <a:off x="9293231" y="4398985"/>
            <a:ext cx="2506306" cy="1415641"/>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a:extLst>
            <a:ext uri="{909E8E84-426E-40DD-AFC4-6F175D3DCCD1}">
              <a14:hiddenFill xmlns:a14="http://schemas.microsoft.com/office/drawing/2010/main">
                <a:solidFill>
                  <a:srgbClr val="FFFFFF"/>
                </a:solidFill>
              </a14:hiddenFill>
            </a:ext>
          </a:extLst>
        </p:spPr>
      </p:pic>
      <p:pic>
        <p:nvPicPr>
          <p:cNvPr id="13" name="Picture 5" descr="A truck is parked on the side of a road&#10;&#10;Description generated with high confidence">
            <a:extLst>
              <a:ext uri="{FF2B5EF4-FFF2-40B4-BE49-F238E27FC236}">
                <a16:creationId xmlns:a16="http://schemas.microsoft.com/office/drawing/2014/main" id="{737F1881-737C-425C-8D0A-616B8A8392E4}"/>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11622" y="1276636"/>
            <a:ext cx="2023760" cy="1712321"/>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12" name="TextBox 11">
            <a:extLst>
              <a:ext uri="{FF2B5EF4-FFF2-40B4-BE49-F238E27FC236}">
                <a16:creationId xmlns:a16="http://schemas.microsoft.com/office/drawing/2014/main" id="{2972B762-9D87-4887-B801-5A7B6B03FD5C}"/>
              </a:ext>
            </a:extLst>
          </p:cNvPr>
          <p:cNvSpPr txBox="1"/>
          <p:nvPr/>
        </p:nvSpPr>
        <p:spPr>
          <a:xfrm>
            <a:off x="1898072" y="2201046"/>
            <a:ext cx="7614008" cy="3170099"/>
          </a:xfrm>
          <a:prstGeom prst="rect">
            <a:avLst/>
          </a:prstGeom>
          <a:noFill/>
        </p:spPr>
        <p:txBody>
          <a:bodyPr wrap="square" rtlCol="0" anchor="t">
            <a:spAutoFit/>
          </a:bodyPr>
          <a:lstStyle/>
          <a:p>
            <a:pPr algn="ctr"/>
            <a:r>
              <a:rPr lang="en-GB" sz="2500">
                <a:solidFill>
                  <a:srgbClr val="019CDC"/>
                </a:solidFill>
                <a:latin typeface="Arial"/>
                <a:cs typeface="Arial"/>
              </a:rPr>
              <a:t>When they returned to Dalmally, </a:t>
            </a:r>
          </a:p>
          <a:p>
            <a:pPr algn="ctr"/>
            <a:r>
              <a:rPr lang="en-GB" sz="2500">
                <a:solidFill>
                  <a:srgbClr val="019CDC"/>
                </a:solidFill>
                <a:latin typeface="Arial"/>
                <a:cs typeface="Arial"/>
              </a:rPr>
              <a:t>the donations continued to pour in. </a:t>
            </a:r>
          </a:p>
          <a:p>
            <a:pPr algn="ctr"/>
            <a:endParaRPr lang="en-GB" sz="2500">
              <a:solidFill>
                <a:srgbClr val="019CDC"/>
              </a:solidFill>
              <a:latin typeface="Arial"/>
              <a:cs typeface="Arial"/>
            </a:endParaRPr>
          </a:p>
          <a:p>
            <a:pPr algn="ctr"/>
            <a:r>
              <a:rPr lang="en-GB" sz="2500">
                <a:solidFill>
                  <a:srgbClr val="019CDC"/>
                </a:solidFill>
                <a:latin typeface="Arial"/>
                <a:cs typeface="Arial"/>
              </a:rPr>
              <a:t>Magnus decided to leave his job as a salmon farmer and continued to drive aid to Bosnia. </a:t>
            </a:r>
          </a:p>
          <a:p>
            <a:pPr algn="ctr"/>
            <a:r>
              <a:rPr lang="en-GB" sz="2500">
                <a:solidFill>
                  <a:srgbClr val="019CDC"/>
                </a:solidFill>
                <a:latin typeface="Arial"/>
                <a:cs typeface="Arial"/>
              </a:rPr>
              <a:t>This work became registered as an official charity, Scottish International Relief.</a:t>
            </a:r>
          </a:p>
          <a:p>
            <a:pPr algn="ctr"/>
            <a:endParaRPr lang="en-GB" sz="2500">
              <a:solidFill>
                <a:srgbClr val="019CDC"/>
              </a:solidFill>
              <a:latin typeface="Arial"/>
              <a:cs typeface="Arial"/>
            </a:endParaRPr>
          </a:p>
        </p:txBody>
      </p:sp>
      <p:pic>
        <p:nvPicPr>
          <p:cNvPr id="4" name="Picture 3" descr="Graphical user interface, text, application&#10;&#10;Description automatically generated">
            <a:extLst>
              <a:ext uri="{FF2B5EF4-FFF2-40B4-BE49-F238E27FC236}">
                <a16:creationId xmlns:a16="http://schemas.microsoft.com/office/drawing/2014/main" id="{8C356EE3-DD9D-4F40-B9B5-F7BFAF9C1F68}"/>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r="-550"/>
          <a:stretch/>
        </p:blipFill>
        <p:spPr>
          <a:xfrm>
            <a:off x="146072" y="5603130"/>
            <a:ext cx="1382193" cy="1221004"/>
          </a:xfrm>
          <a:prstGeom prst="rect">
            <a:avLst/>
          </a:prstGeom>
        </p:spPr>
      </p:pic>
    </p:spTree>
    <p:extLst>
      <p:ext uri="{BB962C8B-B14F-4D97-AF65-F5344CB8AC3E}">
        <p14:creationId xmlns:p14="http://schemas.microsoft.com/office/powerpoint/2010/main" val="41045000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
            <a:ext cx="12192000" cy="776377"/>
          </a:xfrm>
          <a:prstGeom prst="rect">
            <a:avLst/>
          </a:prstGeom>
          <a:solidFill>
            <a:srgbClr val="019C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0742903" y="75971"/>
            <a:ext cx="1222427" cy="573349"/>
          </a:xfrm>
          <a:prstGeom prst="rect">
            <a:avLst/>
          </a:prstGeom>
        </p:spPr>
      </p:pic>
      <p:sp>
        <p:nvSpPr>
          <p:cNvPr id="11" name="TextBox 10"/>
          <p:cNvSpPr txBox="1"/>
          <p:nvPr/>
        </p:nvSpPr>
        <p:spPr>
          <a:xfrm>
            <a:off x="96758" y="75971"/>
            <a:ext cx="7185803" cy="553998"/>
          </a:xfrm>
          <a:prstGeom prst="rect">
            <a:avLst/>
          </a:prstGeom>
          <a:noFill/>
        </p:spPr>
        <p:txBody>
          <a:bodyPr wrap="square" rtlCol="0">
            <a:spAutoFit/>
          </a:bodyPr>
          <a:lstStyle/>
          <a:p>
            <a:r>
              <a:rPr lang="en-GB" sz="3000">
                <a:solidFill>
                  <a:schemeClr val="bg1"/>
                </a:solidFill>
                <a:latin typeface="Arial" panose="020B0604020202020204" pitchFamily="34" charset="0"/>
                <a:cs typeface="Arial" panose="020B0604020202020204" pitchFamily="34" charset="0"/>
              </a:rPr>
              <a:t>The Mary’s Meals Story</a:t>
            </a:r>
          </a:p>
        </p:txBody>
      </p:sp>
      <p:sp>
        <p:nvSpPr>
          <p:cNvPr id="14" name="Rectangle 13"/>
          <p:cNvSpPr/>
          <p:nvPr/>
        </p:nvSpPr>
        <p:spPr>
          <a:xfrm>
            <a:off x="-1" y="6374925"/>
            <a:ext cx="12192000" cy="508957"/>
          </a:xfrm>
          <a:prstGeom prst="rect">
            <a:avLst/>
          </a:prstGeom>
          <a:solidFill>
            <a:srgbClr val="F3A9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p:cNvSpPr/>
          <p:nvPr/>
        </p:nvSpPr>
        <p:spPr>
          <a:xfrm>
            <a:off x="-1" y="6228519"/>
            <a:ext cx="12192000" cy="146410"/>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extBox 17"/>
          <p:cNvSpPr txBox="1"/>
          <p:nvPr/>
        </p:nvSpPr>
        <p:spPr>
          <a:xfrm>
            <a:off x="2355013" y="1250184"/>
            <a:ext cx="3240661" cy="477054"/>
          </a:xfrm>
          <a:prstGeom prst="rect">
            <a:avLst/>
          </a:prstGeom>
          <a:noFill/>
        </p:spPr>
        <p:txBody>
          <a:bodyPr wrap="square" rtlCol="0">
            <a:spAutoFit/>
          </a:bodyPr>
          <a:lstStyle/>
          <a:p>
            <a:pPr algn="ctr"/>
            <a:endParaRPr lang="en-GB" sz="2500">
              <a:solidFill>
                <a:srgbClr val="0198DC"/>
              </a:solidFill>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C3EF3F05-294B-459F-8989-E26380B2147A}"/>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b="-2660"/>
          <a:stretch/>
        </p:blipFill>
        <p:spPr>
          <a:xfrm>
            <a:off x="-1" y="763861"/>
            <a:ext cx="5095783" cy="5611064"/>
          </a:xfrm>
          <a:prstGeom prst="rect">
            <a:avLst/>
          </a:prstGeom>
        </p:spPr>
      </p:pic>
      <p:sp>
        <p:nvSpPr>
          <p:cNvPr id="12" name="TextBox 11">
            <a:extLst>
              <a:ext uri="{FF2B5EF4-FFF2-40B4-BE49-F238E27FC236}">
                <a16:creationId xmlns:a16="http://schemas.microsoft.com/office/drawing/2014/main" id="{C710B824-E6B1-4010-8EB1-3D81E9BEBBE9}"/>
              </a:ext>
            </a:extLst>
          </p:cNvPr>
          <p:cNvSpPr txBox="1"/>
          <p:nvPr/>
        </p:nvSpPr>
        <p:spPr>
          <a:xfrm>
            <a:off x="6743700" y="981076"/>
            <a:ext cx="3782762" cy="5863144"/>
          </a:xfrm>
          <a:prstGeom prst="rect">
            <a:avLst/>
          </a:prstGeom>
          <a:noFill/>
        </p:spPr>
        <p:txBody>
          <a:bodyPr wrap="square" lIns="91440" tIns="45720" rIns="91440" bIns="45720" rtlCol="0" anchor="t">
            <a:spAutoFit/>
          </a:bodyPr>
          <a:lstStyle/>
          <a:p>
            <a:pPr algn="ctr"/>
            <a:r>
              <a:rPr lang="en-GB" sz="2500" b="1">
                <a:solidFill>
                  <a:srgbClr val="F4A912"/>
                </a:solidFill>
                <a:latin typeface="Arial" panose="020B0604020202020204" pitchFamily="34" charset="0"/>
                <a:cs typeface="Arial" panose="020B0604020202020204" pitchFamily="34" charset="0"/>
              </a:rPr>
              <a:t>2002 </a:t>
            </a:r>
            <a:r>
              <a:rPr lang="en-GB" sz="2500">
                <a:solidFill>
                  <a:srgbClr val="019CDC"/>
                </a:solidFill>
                <a:latin typeface="Arial" panose="020B0604020202020204" pitchFamily="34" charset="0"/>
                <a:cs typeface="Arial" panose="020B0604020202020204" pitchFamily="34" charset="0"/>
              </a:rPr>
              <a:t>– Magnus was in Malawi and met Emma, a young mother of 6 children, who was dying of aids. He asked her eldest son, Edward, who was aged 14, what he hoped for in life.</a:t>
            </a:r>
          </a:p>
          <a:p>
            <a:pPr algn="ctr"/>
            <a:endParaRPr lang="en-GB" sz="2500">
              <a:solidFill>
                <a:srgbClr val="019CDC"/>
              </a:solidFill>
              <a:latin typeface="Arial" panose="020B0604020202020204" pitchFamily="34" charset="0"/>
              <a:cs typeface="Arial" panose="020B0604020202020204" pitchFamily="34" charset="0"/>
            </a:endParaRPr>
          </a:p>
          <a:p>
            <a:pPr algn="ctr"/>
            <a:r>
              <a:rPr lang="en-GB" sz="2500">
                <a:solidFill>
                  <a:srgbClr val="019CDC"/>
                </a:solidFill>
                <a:latin typeface="Arial"/>
                <a:cs typeface="Arial"/>
              </a:rPr>
              <a:t>Edward answered: </a:t>
            </a:r>
          </a:p>
          <a:p>
            <a:pPr algn="ctr"/>
            <a:r>
              <a:rPr lang="en-GB" sz="2500">
                <a:solidFill>
                  <a:srgbClr val="FFC000"/>
                </a:solidFill>
                <a:latin typeface="Arial"/>
                <a:cs typeface="Arial"/>
              </a:rPr>
              <a:t>"to have enough to eat and to go to school </a:t>
            </a:r>
            <a:endParaRPr lang="en-GB" sz="2500">
              <a:solidFill>
                <a:srgbClr val="019CDC"/>
              </a:solidFill>
              <a:latin typeface="Arial"/>
              <a:cs typeface="Arial"/>
            </a:endParaRPr>
          </a:p>
          <a:p>
            <a:pPr algn="ctr"/>
            <a:r>
              <a:rPr lang="en-GB" sz="2500">
                <a:solidFill>
                  <a:srgbClr val="FFC000"/>
                </a:solidFill>
                <a:latin typeface="Arial"/>
                <a:cs typeface="Arial"/>
              </a:rPr>
              <a:t>one day“.</a:t>
            </a:r>
            <a:endParaRPr lang="en-GB" sz="2500">
              <a:solidFill>
                <a:srgbClr val="019CDC"/>
              </a:solidFill>
              <a:latin typeface="Arial"/>
              <a:cs typeface="Arial"/>
            </a:endParaRPr>
          </a:p>
          <a:p>
            <a:pPr algn="ctr"/>
            <a:endParaRPr lang="en-GB" sz="2500">
              <a:solidFill>
                <a:srgbClr val="019CDC"/>
              </a:solidFill>
              <a:latin typeface="Arial" panose="020B0604020202020204" pitchFamily="34" charset="0"/>
              <a:cs typeface="Arial" panose="020B0604020202020204" pitchFamily="34" charset="0"/>
            </a:endParaRPr>
          </a:p>
          <a:p>
            <a:pPr algn="ctr"/>
            <a:endParaRPr lang="en-GB" sz="2500">
              <a:solidFill>
                <a:srgbClr val="019CDC"/>
              </a:solidFill>
              <a:latin typeface="Arial" panose="020B0604020202020204" pitchFamily="34" charset="0"/>
              <a:cs typeface="Arial" panose="020B0604020202020204" pitchFamily="34" charset="0"/>
            </a:endParaRPr>
          </a:p>
        </p:txBody>
      </p:sp>
      <p:pic>
        <p:nvPicPr>
          <p:cNvPr id="4" name="Picture 3" descr="Graphical user interface, text, application&#10;&#10;Description automatically generated">
            <a:extLst>
              <a:ext uri="{FF2B5EF4-FFF2-40B4-BE49-F238E27FC236}">
                <a16:creationId xmlns:a16="http://schemas.microsoft.com/office/drawing/2014/main" id="{2629D25F-BAF7-4778-AD0F-117B3657A7C5}"/>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r="-550"/>
          <a:stretch/>
        </p:blipFill>
        <p:spPr>
          <a:xfrm>
            <a:off x="10716380" y="5515207"/>
            <a:ext cx="1382193" cy="1221004"/>
          </a:xfrm>
          <a:prstGeom prst="rect">
            <a:avLst/>
          </a:prstGeom>
        </p:spPr>
      </p:pic>
    </p:spTree>
    <p:extLst>
      <p:ext uri="{BB962C8B-B14F-4D97-AF65-F5344CB8AC3E}">
        <p14:creationId xmlns:p14="http://schemas.microsoft.com/office/powerpoint/2010/main" val="14734780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0341"/>
            <a:ext cx="12192000" cy="776377"/>
          </a:xfrm>
          <a:prstGeom prst="rect">
            <a:avLst/>
          </a:prstGeom>
          <a:solidFill>
            <a:srgbClr val="019C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0668000" y="101512"/>
            <a:ext cx="1222427" cy="573349"/>
          </a:xfrm>
          <a:prstGeom prst="rect">
            <a:avLst/>
          </a:prstGeom>
        </p:spPr>
      </p:pic>
      <p:sp>
        <p:nvSpPr>
          <p:cNvPr id="11" name="TextBox 10"/>
          <p:cNvSpPr txBox="1"/>
          <p:nvPr/>
        </p:nvSpPr>
        <p:spPr>
          <a:xfrm>
            <a:off x="128289" y="78822"/>
            <a:ext cx="7185803" cy="553998"/>
          </a:xfrm>
          <a:prstGeom prst="rect">
            <a:avLst/>
          </a:prstGeom>
          <a:noFill/>
        </p:spPr>
        <p:txBody>
          <a:bodyPr wrap="square" rtlCol="0">
            <a:spAutoFit/>
          </a:bodyPr>
          <a:lstStyle/>
          <a:p>
            <a:r>
              <a:rPr lang="en-GB" sz="3000">
                <a:solidFill>
                  <a:schemeClr val="bg1"/>
                </a:solidFill>
                <a:latin typeface="Arial" panose="020B0604020202020204" pitchFamily="34" charset="0"/>
                <a:cs typeface="Arial" panose="020B0604020202020204" pitchFamily="34" charset="0"/>
              </a:rPr>
              <a:t>The Mary’s Meals Story</a:t>
            </a:r>
          </a:p>
        </p:txBody>
      </p:sp>
      <p:sp>
        <p:nvSpPr>
          <p:cNvPr id="14" name="Rectangle 13"/>
          <p:cNvSpPr/>
          <p:nvPr/>
        </p:nvSpPr>
        <p:spPr>
          <a:xfrm>
            <a:off x="-1" y="6374925"/>
            <a:ext cx="12191999" cy="508957"/>
          </a:xfrm>
          <a:prstGeom prst="rect">
            <a:avLst/>
          </a:prstGeom>
          <a:solidFill>
            <a:srgbClr val="F3A9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p:cNvSpPr/>
          <p:nvPr/>
        </p:nvSpPr>
        <p:spPr>
          <a:xfrm>
            <a:off x="1" y="6240065"/>
            <a:ext cx="12191998" cy="142376"/>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extBox 17"/>
          <p:cNvSpPr txBox="1"/>
          <p:nvPr/>
        </p:nvSpPr>
        <p:spPr>
          <a:xfrm>
            <a:off x="3172075" y="1205518"/>
            <a:ext cx="4738643" cy="5478423"/>
          </a:xfrm>
          <a:prstGeom prst="rect">
            <a:avLst/>
          </a:prstGeom>
          <a:noFill/>
        </p:spPr>
        <p:txBody>
          <a:bodyPr wrap="square" lIns="91440" tIns="45720" rIns="91440" bIns="45720" rtlCol="0" anchor="t">
            <a:spAutoFit/>
          </a:bodyPr>
          <a:lstStyle/>
          <a:p>
            <a:pPr algn="ctr"/>
            <a:r>
              <a:rPr lang="en-GB" sz="2500" dirty="0">
                <a:solidFill>
                  <a:srgbClr val="0198DC"/>
                </a:solidFill>
                <a:latin typeface="Arial"/>
                <a:cs typeface="Arial"/>
              </a:rPr>
              <a:t>This sparked the campaign Mary's Meals, which began by feeding 200 children in a school in Malawi.</a:t>
            </a:r>
          </a:p>
          <a:p>
            <a:pPr algn="ctr"/>
            <a:endParaRPr lang="en-GB" sz="2500" dirty="0">
              <a:solidFill>
                <a:srgbClr val="0198DC"/>
              </a:solidFill>
              <a:latin typeface="Arial" panose="020B0604020202020204" pitchFamily="34" charset="0"/>
              <a:cs typeface="Arial" panose="020B0604020202020204" pitchFamily="34" charset="0"/>
            </a:endParaRPr>
          </a:p>
          <a:p>
            <a:pPr algn="ctr"/>
            <a:r>
              <a:rPr lang="en-GB" sz="2500" dirty="0">
                <a:solidFill>
                  <a:srgbClr val="0198DC"/>
                </a:solidFill>
                <a:latin typeface="Arial"/>
                <a:cs typeface="Arial"/>
              </a:rPr>
              <a:t>In 2012 SIR officially changed its name to Mary's Meals.</a:t>
            </a:r>
          </a:p>
          <a:p>
            <a:pPr algn="ctr"/>
            <a:endParaRPr lang="en-GB" sz="2500" dirty="0">
              <a:solidFill>
                <a:srgbClr val="0198DC"/>
              </a:solidFill>
              <a:latin typeface="Arial" panose="020B0604020202020204" pitchFamily="34" charset="0"/>
              <a:cs typeface="Arial" panose="020B0604020202020204" pitchFamily="34" charset="0"/>
            </a:endParaRPr>
          </a:p>
          <a:p>
            <a:pPr algn="ctr"/>
            <a:r>
              <a:rPr lang="en-GB" sz="2500" dirty="0">
                <a:solidFill>
                  <a:srgbClr val="0198DC"/>
                </a:solidFill>
                <a:latin typeface="Arial"/>
                <a:cs typeface="Arial"/>
              </a:rPr>
              <a:t>Today, Mary’s Meals is now reaching over </a:t>
            </a:r>
            <a:r>
              <a:rPr lang="en-GB" sz="2500" b="1" dirty="0">
                <a:solidFill>
                  <a:srgbClr val="0198DC"/>
                </a:solidFill>
                <a:latin typeface="Arial"/>
                <a:cs typeface="Arial"/>
              </a:rPr>
              <a:t>2,000,000</a:t>
            </a:r>
            <a:r>
              <a:rPr lang="en-GB" sz="2500" dirty="0">
                <a:solidFill>
                  <a:srgbClr val="0198DC"/>
                </a:solidFill>
                <a:latin typeface="Arial"/>
                <a:cs typeface="Arial"/>
              </a:rPr>
              <a:t> children in </a:t>
            </a:r>
            <a:r>
              <a:rPr lang="en-GB" sz="2500" b="1" dirty="0">
                <a:solidFill>
                  <a:srgbClr val="0198DC"/>
                </a:solidFill>
                <a:latin typeface="Arial"/>
                <a:cs typeface="Arial"/>
              </a:rPr>
              <a:t>18</a:t>
            </a:r>
            <a:r>
              <a:rPr lang="en-GB" sz="2500" dirty="0">
                <a:solidFill>
                  <a:srgbClr val="0198DC"/>
                </a:solidFill>
                <a:latin typeface="Arial"/>
                <a:cs typeface="Arial"/>
              </a:rPr>
              <a:t> countries </a:t>
            </a:r>
          </a:p>
          <a:p>
            <a:pPr algn="ctr"/>
            <a:r>
              <a:rPr lang="en-GB" sz="2500" dirty="0">
                <a:solidFill>
                  <a:srgbClr val="0198DC"/>
                </a:solidFill>
                <a:latin typeface="Arial"/>
                <a:cs typeface="Arial"/>
              </a:rPr>
              <a:t>every school day!</a:t>
            </a:r>
            <a:endParaRPr lang="en-GB" dirty="0"/>
          </a:p>
          <a:p>
            <a:pPr algn="ctr"/>
            <a:endParaRPr lang="en-GB" sz="2500" dirty="0">
              <a:solidFill>
                <a:srgbClr val="0198DC"/>
              </a:solidFill>
              <a:latin typeface="Arial" panose="020B0604020202020204" pitchFamily="34" charset="0"/>
              <a:cs typeface="Arial" panose="020B0604020202020204" pitchFamily="34" charset="0"/>
            </a:endParaRPr>
          </a:p>
          <a:p>
            <a:pPr algn="ctr"/>
            <a:endParaRPr lang="en-GB" sz="2500" dirty="0">
              <a:solidFill>
                <a:srgbClr val="0198DC"/>
              </a:solidFill>
              <a:latin typeface="Arial" panose="020B0604020202020204" pitchFamily="34" charset="0"/>
              <a:cs typeface="Arial" panose="020B0604020202020204" pitchFamily="34" charset="0"/>
            </a:endParaRPr>
          </a:p>
        </p:txBody>
      </p:sp>
      <p:pic>
        <p:nvPicPr>
          <p:cNvPr id="7" name="Picture 7" descr="A person standing in front of a building&#10;&#10;Description generated with very high confidence">
            <a:extLst>
              <a:ext uri="{FF2B5EF4-FFF2-40B4-BE49-F238E27FC236}">
                <a16:creationId xmlns:a16="http://schemas.microsoft.com/office/drawing/2014/main" id="{784D1576-7BC2-4B6E-A9AF-0A9A2A5F595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99141" y="1117922"/>
            <a:ext cx="2829115" cy="4127413"/>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3074" name="Picture 2" descr="Full screen preview">
            <a:extLst>
              <a:ext uri="{FF2B5EF4-FFF2-40B4-BE49-F238E27FC236}">
                <a16:creationId xmlns:a16="http://schemas.microsoft.com/office/drawing/2014/main" id="{A957C391-E027-43EA-83FD-D7B61D591152}"/>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813736" y="877889"/>
            <a:ext cx="4287251" cy="233671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3076" name="Picture 4" descr="Full screen preview">
            <a:extLst>
              <a:ext uri="{FF2B5EF4-FFF2-40B4-BE49-F238E27FC236}">
                <a16:creationId xmlns:a16="http://schemas.microsoft.com/office/drawing/2014/main" id="{158FAE0A-E995-4EF3-878F-4AC5F44E5A72}"/>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8306830" y="3633407"/>
            <a:ext cx="3301061" cy="2336718"/>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4" name="Picture 3" descr="Graphical user interface, text, application&#10;&#10;Description automatically generated">
            <a:extLst>
              <a:ext uri="{FF2B5EF4-FFF2-40B4-BE49-F238E27FC236}">
                <a16:creationId xmlns:a16="http://schemas.microsoft.com/office/drawing/2014/main" id="{66D52708-2972-4A65-9EED-F54A5A169EAC}"/>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r="-550"/>
          <a:stretch/>
        </p:blipFill>
        <p:spPr>
          <a:xfrm>
            <a:off x="1023030" y="5523845"/>
            <a:ext cx="1382193" cy="1221004"/>
          </a:xfrm>
          <a:prstGeom prst="rect">
            <a:avLst/>
          </a:prstGeom>
        </p:spPr>
      </p:pic>
    </p:spTree>
    <p:extLst>
      <p:ext uri="{BB962C8B-B14F-4D97-AF65-F5344CB8AC3E}">
        <p14:creationId xmlns:p14="http://schemas.microsoft.com/office/powerpoint/2010/main" val="17879073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DBE9BB5-1016-D342-B78F-772216FDFD5E}"/>
              </a:ext>
            </a:extLst>
          </p:cNvPr>
          <p:cNvSpPr/>
          <p:nvPr/>
        </p:nvSpPr>
        <p:spPr>
          <a:xfrm>
            <a:off x="382233" y="332692"/>
            <a:ext cx="5192512" cy="2062103"/>
          </a:xfrm>
          <a:prstGeom prst="rect">
            <a:avLst/>
          </a:prstGeom>
        </p:spPr>
        <p:txBody>
          <a:bodyPr wrap="none">
            <a:spAutoFit/>
          </a:bodyPr>
          <a:lstStyle/>
          <a:p>
            <a:r>
              <a:rPr lang="en-GB" sz="1800" u="sng"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hlinkClick r:id="rId3"/>
              </a:rPr>
              <a:t>https://www.youtube.com/watch?v=zZBmqt9zzdc</a:t>
            </a:r>
            <a:endParaRPr lang="en-GB" sz="1800" u="sng"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marL="285750" indent="-285750">
              <a:buFontTx/>
              <a:buChar char="-"/>
            </a:pPr>
            <a:r>
              <a:rPr lang="en-GB" sz="28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The story of Marys meals</a:t>
            </a:r>
          </a:p>
          <a:p>
            <a:pPr marL="285750" indent="-285750">
              <a:buFontTx/>
              <a:buChar char="-"/>
            </a:pPr>
            <a:endParaRPr lang="en-GB" sz="1800" u="sng"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marL="285750" indent="-285750">
              <a:buFontTx/>
              <a:buChar char="-"/>
            </a:pPr>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a:p>
            <a:r>
              <a:rPr lang="en-GB" sz="1800" u="sng"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hlinkClick r:id="rId4"/>
              </a:rPr>
              <a:t>https://www.youtube.com/watch?v=JrzxAgixuOQ</a:t>
            </a:r>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a:p>
            <a:r>
              <a:rPr lang="en-GB" sz="2800" dirty="0">
                <a:solidFill>
                  <a:srgbClr val="000000"/>
                </a:solidFill>
                <a:latin typeface="Arial" panose="020B0604020202020204" pitchFamily="34" charset="0"/>
              </a:rPr>
              <a:t>- Small change, Big impact</a:t>
            </a:r>
          </a:p>
        </p:txBody>
      </p:sp>
    </p:spTree>
    <p:extLst>
      <p:ext uri="{BB962C8B-B14F-4D97-AF65-F5344CB8AC3E}">
        <p14:creationId xmlns:p14="http://schemas.microsoft.com/office/powerpoint/2010/main" val="9381155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C068AA8-7252-4821-BE78-97F73CFED29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7999"/>
          </a:xfrm>
          <a:prstGeom prst="rect">
            <a:avLst/>
          </a:prstGeom>
        </p:spPr>
      </p:pic>
      <p:sp>
        <p:nvSpPr>
          <p:cNvPr id="4" name="TextBox 3">
            <a:extLst>
              <a:ext uri="{FF2B5EF4-FFF2-40B4-BE49-F238E27FC236}">
                <a16:creationId xmlns:a16="http://schemas.microsoft.com/office/drawing/2014/main" id="{711CB0BE-F125-4F1E-BBC9-10276314F20C}"/>
              </a:ext>
            </a:extLst>
          </p:cNvPr>
          <p:cNvSpPr txBox="1"/>
          <p:nvPr/>
        </p:nvSpPr>
        <p:spPr>
          <a:xfrm>
            <a:off x="0" y="0"/>
            <a:ext cx="4946073" cy="646331"/>
          </a:xfrm>
          <a:prstGeom prst="rect">
            <a:avLst/>
          </a:prstGeom>
          <a:noFill/>
          <a:ln w="38100">
            <a:noFill/>
          </a:ln>
        </p:spPr>
        <p:txBody>
          <a:bodyPr wrap="square" rtlCol="0">
            <a:spAutoFit/>
          </a:bodyPr>
          <a:lstStyle/>
          <a:p>
            <a:pPr algn="ctr"/>
            <a:r>
              <a:rPr lang="en-GB" sz="3600">
                <a:solidFill>
                  <a:schemeClr val="bg1"/>
                </a:solidFill>
              </a:rPr>
              <a:t>Discussion Questions</a:t>
            </a:r>
          </a:p>
        </p:txBody>
      </p:sp>
      <p:sp>
        <p:nvSpPr>
          <p:cNvPr id="5" name="TextBox 4">
            <a:extLst>
              <a:ext uri="{FF2B5EF4-FFF2-40B4-BE49-F238E27FC236}">
                <a16:creationId xmlns:a16="http://schemas.microsoft.com/office/drawing/2014/main" id="{BCFB9DF3-CE3E-4AED-A76F-5832433EB5FE}"/>
              </a:ext>
            </a:extLst>
          </p:cNvPr>
          <p:cNvSpPr txBox="1"/>
          <p:nvPr/>
        </p:nvSpPr>
        <p:spPr>
          <a:xfrm>
            <a:off x="798284" y="1111160"/>
            <a:ext cx="10595431" cy="4893647"/>
          </a:xfrm>
          <a:prstGeom prst="rect">
            <a:avLst/>
          </a:prstGeom>
          <a:noFill/>
        </p:spPr>
        <p:txBody>
          <a:bodyPr wrap="square">
            <a:spAutoFit/>
          </a:bodyPr>
          <a:lstStyle/>
          <a:p>
            <a:pPr marL="457200" indent="-457200">
              <a:buFont typeface="Arial" panose="020B0604020202020204" pitchFamily="34" charset="0"/>
              <a:buChar char="•"/>
            </a:pPr>
            <a:r>
              <a:rPr lang="en-GB" sz="2600"/>
              <a:t>Do you remember a time when you didn’t feel able to do something because you were hungry? How did you feel and how did it effect you?</a:t>
            </a:r>
          </a:p>
          <a:p>
            <a:r>
              <a:rPr lang="en-GB" sz="2600"/>
              <a:t> </a:t>
            </a:r>
          </a:p>
          <a:p>
            <a:pPr marL="457200" indent="-457200">
              <a:buFont typeface="Arial" panose="020B0604020202020204" pitchFamily="34" charset="0"/>
              <a:buChar char="•"/>
            </a:pPr>
            <a:r>
              <a:rPr lang="en-GB" sz="2600"/>
              <a:t>Can you think about some of the reasons why so many poor children remain out of school or unable to learn?</a:t>
            </a:r>
          </a:p>
          <a:p>
            <a:pPr marL="457200" indent="-457200">
              <a:buFont typeface="Arial" panose="020B0604020202020204" pitchFamily="34" charset="0"/>
              <a:buChar char="•"/>
            </a:pPr>
            <a:endParaRPr lang="en-GB" sz="2600"/>
          </a:p>
          <a:p>
            <a:pPr marL="457200" indent="-457200">
              <a:buFont typeface="Arial" panose="020B0604020202020204" pitchFamily="34" charset="0"/>
              <a:buChar char="•"/>
            </a:pPr>
            <a:r>
              <a:rPr lang="en-GB" sz="2600"/>
              <a:t>How does the work of Mary’s Meals respect the dignity and worth of  individuals in local communities involved in their feeding programmes? Why do you think their methods are effective?</a:t>
            </a:r>
          </a:p>
          <a:p>
            <a:pPr marL="457200" indent="-457200">
              <a:buFont typeface="Arial" panose="020B0604020202020204" pitchFamily="34" charset="0"/>
              <a:buChar char="•"/>
            </a:pPr>
            <a:endParaRPr lang="en-GB" sz="2600"/>
          </a:p>
          <a:p>
            <a:pPr marL="457200" indent="-457200">
              <a:buFont typeface="Arial" panose="020B0604020202020204" pitchFamily="34" charset="0"/>
              <a:buChar char="•"/>
            </a:pPr>
            <a:r>
              <a:rPr lang="en-GB" sz="2600"/>
              <a:t>How are the actions of the Missionaries of Charity and Mary’s Meals living out “Faith in Action”?</a:t>
            </a:r>
          </a:p>
        </p:txBody>
      </p:sp>
      <p:pic>
        <p:nvPicPr>
          <p:cNvPr id="2" name="Picture 1" descr="Graphical user interface, text, application&#10;&#10;Description automatically generated">
            <a:extLst>
              <a:ext uri="{FF2B5EF4-FFF2-40B4-BE49-F238E27FC236}">
                <a16:creationId xmlns:a16="http://schemas.microsoft.com/office/drawing/2014/main" id="{67A2EACC-9D5E-4BDC-9168-DB2967D9A4CB}"/>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r="-550"/>
          <a:stretch/>
        </p:blipFill>
        <p:spPr>
          <a:xfrm>
            <a:off x="10716380" y="5515207"/>
            <a:ext cx="1382193" cy="1221004"/>
          </a:xfrm>
          <a:prstGeom prst="rect">
            <a:avLst/>
          </a:prstGeom>
        </p:spPr>
      </p:pic>
    </p:spTree>
    <p:extLst>
      <p:ext uri="{BB962C8B-B14F-4D97-AF65-F5344CB8AC3E}">
        <p14:creationId xmlns:p14="http://schemas.microsoft.com/office/powerpoint/2010/main" val="41097597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B3E4FCA-E584-4AEF-8B9F-B1FD2CA86D8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1"/>
            <a:ext cx="12192000" cy="6857999"/>
          </a:xfrm>
          <a:prstGeom prst="rect">
            <a:avLst/>
          </a:prstGeom>
        </p:spPr>
      </p:pic>
      <p:sp>
        <p:nvSpPr>
          <p:cNvPr id="2" name="Title 1">
            <a:extLst>
              <a:ext uri="{FF2B5EF4-FFF2-40B4-BE49-F238E27FC236}">
                <a16:creationId xmlns:a16="http://schemas.microsoft.com/office/drawing/2014/main" id="{2077642D-B8BB-479C-847B-1A59D00C9645}"/>
              </a:ext>
            </a:extLst>
          </p:cNvPr>
          <p:cNvSpPr>
            <a:spLocks noGrp="1"/>
          </p:cNvSpPr>
          <p:nvPr>
            <p:ph type="title"/>
          </p:nvPr>
        </p:nvSpPr>
        <p:spPr>
          <a:xfrm>
            <a:off x="0" y="-1"/>
            <a:ext cx="4003964" cy="748145"/>
          </a:xfrm>
          <a:noFill/>
          <a:ln w="38100">
            <a:noFill/>
          </a:ln>
        </p:spPr>
        <p:txBody>
          <a:bodyPr>
            <a:normAutofit/>
          </a:bodyPr>
          <a:lstStyle/>
          <a:p>
            <a:pPr algn="ctr"/>
            <a:r>
              <a:rPr lang="en-GB" b="1">
                <a:solidFill>
                  <a:schemeClr val="bg1"/>
                </a:solidFill>
              </a:rPr>
              <a:t>Journal Time</a:t>
            </a:r>
          </a:p>
        </p:txBody>
      </p:sp>
      <p:sp>
        <p:nvSpPr>
          <p:cNvPr id="3" name="Content Placeholder 2">
            <a:extLst>
              <a:ext uri="{FF2B5EF4-FFF2-40B4-BE49-F238E27FC236}">
                <a16:creationId xmlns:a16="http://schemas.microsoft.com/office/drawing/2014/main" id="{FAD9F14F-5F42-4454-9AD0-4FF91FB02314}"/>
              </a:ext>
            </a:extLst>
          </p:cNvPr>
          <p:cNvSpPr>
            <a:spLocks noGrp="1"/>
          </p:cNvSpPr>
          <p:nvPr>
            <p:ph idx="1"/>
          </p:nvPr>
        </p:nvSpPr>
        <p:spPr>
          <a:xfrm>
            <a:off x="838200" y="1407128"/>
            <a:ext cx="10515600" cy="2828542"/>
          </a:xfrm>
        </p:spPr>
        <p:txBody>
          <a:bodyPr>
            <a:normAutofit fontScale="92500"/>
          </a:bodyPr>
          <a:lstStyle/>
          <a:p>
            <a:r>
              <a:rPr lang="en-GB" sz="3600"/>
              <a:t>How have the stories of St Teresa of Calcutta and Mary’s Meals inspired you today in your Faith in Action journey?</a:t>
            </a:r>
          </a:p>
          <a:p>
            <a:r>
              <a:rPr lang="en-GB" sz="3600"/>
              <a:t>List some ways you could get involved with Mary’s Meals as part of your award.</a:t>
            </a:r>
          </a:p>
          <a:p>
            <a:r>
              <a:rPr lang="en-GB" sz="3600"/>
              <a:t>Write about all of this in your journal.</a:t>
            </a:r>
          </a:p>
        </p:txBody>
      </p:sp>
      <p:pic>
        <p:nvPicPr>
          <p:cNvPr id="5" name="Picture 4" descr="Graphical user interface, text, application&#10;&#10;Description automatically generated">
            <a:extLst>
              <a:ext uri="{FF2B5EF4-FFF2-40B4-BE49-F238E27FC236}">
                <a16:creationId xmlns:a16="http://schemas.microsoft.com/office/drawing/2014/main" id="{C9C74AF4-8CEB-4FA0-8B23-4FEDDC48B717}"/>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r="-550"/>
          <a:stretch/>
        </p:blipFill>
        <p:spPr>
          <a:xfrm>
            <a:off x="10716380" y="5515207"/>
            <a:ext cx="1382193" cy="1221004"/>
          </a:xfrm>
          <a:prstGeom prst="rect">
            <a:avLst/>
          </a:prstGeom>
        </p:spPr>
      </p:pic>
      <p:pic>
        <p:nvPicPr>
          <p:cNvPr id="8" name="Picture 8">
            <a:extLst>
              <a:ext uri="{FF2B5EF4-FFF2-40B4-BE49-F238E27FC236}">
                <a16:creationId xmlns:a16="http://schemas.microsoft.com/office/drawing/2014/main" id="{D9306345-CE61-4A13-B24F-F4C8E2EBDBCC}"/>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494028" y="4237833"/>
            <a:ext cx="2743200" cy="1820194"/>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extLst>
      <p:ext uri="{BB962C8B-B14F-4D97-AF65-F5344CB8AC3E}">
        <p14:creationId xmlns:p14="http://schemas.microsoft.com/office/powerpoint/2010/main" val="31065547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hape, rectangle&#10;&#10;Description automatically generated">
            <a:extLst>
              <a:ext uri="{FF2B5EF4-FFF2-40B4-BE49-F238E27FC236}">
                <a16:creationId xmlns:a16="http://schemas.microsoft.com/office/drawing/2014/main" id="{4E7CC4B1-27B4-4018-927B-7438D1BDA23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6" name="Picture 5">
            <a:extLst>
              <a:ext uri="{FF2B5EF4-FFF2-40B4-BE49-F238E27FC236}">
                <a16:creationId xmlns:a16="http://schemas.microsoft.com/office/drawing/2014/main" id="{E582B967-6E08-482B-BE71-70D3827C513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737033" y="1079730"/>
            <a:ext cx="6841980" cy="1435625"/>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pic>
        <p:nvPicPr>
          <p:cNvPr id="2" name="Picture 1" descr="Graphical user interface, text, application&#10;&#10;Description automatically generated">
            <a:extLst>
              <a:ext uri="{FF2B5EF4-FFF2-40B4-BE49-F238E27FC236}">
                <a16:creationId xmlns:a16="http://schemas.microsoft.com/office/drawing/2014/main" id="{6022070B-675B-4045-A208-DB0910330A3E}"/>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r="-550"/>
          <a:stretch/>
        </p:blipFill>
        <p:spPr>
          <a:xfrm>
            <a:off x="10884728" y="5763077"/>
            <a:ext cx="1160682" cy="1026074"/>
          </a:xfrm>
          <a:prstGeom prst="rect">
            <a:avLst/>
          </a:prstGeom>
        </p:spPr>
      </p:pic>
      <p:graphicFrame>
        <p:nvGraphicFramePr>
          <p:cNvPr id="10" name="TextBox 6">
            <a:extLst>
              <a:ext uri="{FF2B5EF4-FFF2-40B4-BE49-F238E27FC236}">
                <a16:creationId xmlns:a16="http://schemas.microsoft.com/office/drawing/2014/main" id="{59D03629-4005-489C-A1FC-FEE67A2376ED}"/>
              </a:ext>
            </a:extLst>
          </p:cNvPr>
          <p:cNvGraphicFramePr/>
          <p:nvPr>
            <p:extLst>
              <p:ext uri="{D42A27DB-BD31-4B8C-83A1-F6EECF244321}">
                <p14:modId xmlns:p14="http://schemas.microsoft.com/office/powerpoint/2010/main" val="1429744288"/>
              </p:ext>
            </p:extLst>
          </p:nvPr>
        </p:nvGraphicFramePr>
        <p:xfrm>
          <a:off x="820317" y="2785687"/>
          <a:ext cx="10667999" cy="3046988"/>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89" name="Rectangle 88">
            <a:extLst>
              <a:ext uri="{FF2B5EF4-FFF2-40B4-BE49-F238E27FC236}">
                <a16:creationId xmlns:a16="http://schemas.microsoft.com/office/drawing/2014/main" id="{4FE417E1-76CF-40A1-8C20-5B14371070D9}"/>
              </a:ext>
            </a:extLst>
          </p:cNvPr>
          <p:cNvSpPr/>
          <p:nvPr/>
        </p:nvSpPr>
        <p:spPr>
          <a:xfrm>
            <a:off x="3842" y="-62277"/>
            <a:ext cx="12192000" cy="794098"/>
          </a:xfrm>
          <a:prstGeom prst="rect">
            <a:avLst/>
          </a:prstGeom>
          <a:solidFill>
            <a:srgbClr val="019C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1" name="Picture 90" descr="Graphical user interface, text, application&#10;&#10;Description automatically generated">
            <a:extLst>
              <a:ext uri="{FF2B5EF4-FFF2-40B4-BE49-F238E27FC236}">
                <a16:creationId xmlns:a16="http://schemas.microsoft.com/office/drawing/2014/main" id="{7D33ED5E-7799-4A07-9700-ECFBF0E088BE}"/>
              </a:ext>
            </a:extLst>
          </p:cNvPr>
          <p:cNvPicPr>
            <a:picLocks noChangeAspect="1"/>
          </p:cNvPicPr>
          <p:nvPr/>
        </p:nvPicPr>
        <p:blipFill rotWithShape="1">
          <a:blip r:embed="rId11" cstate="email">
            <a:extLst>
              <a:ext uri="{28A0092B-C50C-407E-A947-70E740481C1C}">
                <a14:useLocalDpi xmlns:a14="http://schemas.microsoft.com/office/drawing/2010/main"/>
              </a:ext>
            </a:extLst>
          </a:blip>
          <a:srcRect/>
          <a:stretch/>
        </p:blipFill>
        <p:spPr>
          <a:xfrm>
            <a:off x="278764" y="249363"/>
            <a:ext cx="1088296" cy="1247583"/>
          </a:xfrm>
          <a:prstGeom prst="rect">
            <a:avLst/>
          </a:prstGeom>
        </p:spPr>
      </p:pic>
    </p:spTree>
    <p:extLst>
      <p:ext uri="{BB962C8B-B14F-4D97-AF65-F5344CB8AC3E}">
        <p14:creationId xmlns:p14="http://schemas.microsoft.com/office/powerpoint/2010/main" val="17531301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20">
            <a:extLst>
              <a:ext uri="{FF2B5EF4-FFF2-40B4-BE49-F238E27FC236}">
                <a16:creationId xmlns:a16="http://schemas.microsoft.com/office/drawing/2014/main" id="{9D25F302-27C5-414F-97F8-6EA0A6C028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10">
            <a:extLst>
              <a:ext uri="{FF2B5EF4-FFF2-40B4-BE49-F238E27FC236}">
                <a16:creationId xmlns:a16="http://schemas.microsoft.com/office/drawing/2014/main" id="{59D2BD11-A808-4012-9F19-8A2764B6B21B}"/>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r="-2" b="-2"/>
          <a:stretch/>
        </p:blipFill>
        <p:spPr>
          <a:xfrm>
            <a:off x="621675" y="623282"/>
            <a:ext cx="4030914" cy="2764577"/>
          </a:xfrm>
          <a:prstGeom prst="rect">
            <a:avLst/>
          </a:prstGeom>
        </p:spPr>
      </p:pic>
      <p:pic>
        <p:nvPicPr>
          <p:cNvPr id="5" name="Picture 4">
            <a:extLst>
              <a:ext uri="{FF2B5EF4-FFF2-40B4-BE49-F238E27FC236}">
                <a16:creationId xmlns:a16="http://schemas.microsoft.com/office/drawing/2014/main" id="{B7504636-DADF-4747-963B-FE6F433ED678}"/>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21675" y="3466572"/>
            <a:ext cx="3983326" cy="2764580"/>
          </a:xfrm>
          <a:prstGeom prst="rect">
            <a:avLst/>
          </a:prstGeom>
        </p:spPr>
      </p:pic>
      <p:sp>
        <p:nvSpPr>
          <p:cNvPr id="19" name="Right Triangle 22">
            <a:extLst>
              <a:ext uri="{FF2B5EF4-FFF2-40B4-BE49-F238E27FC236}">
                <a16:creationId xmlns:a16="http://schemas.microsoft.com/office/drawing/2014/main" id="{830A36F8-48C2-4842-A87B-8CE8DF4E7F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76029" y="623275"/>
            <a:ext cx="6570797"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itle 1">
            <a:extLst>
              <a:ext uri="{FF2B5EF4-FFF2-40B4-BE49-F238E27FC236}">
                <a16:creationId xmlns:a16="http://schemas.microsoft.com/office/drawing/2014/main" id="{CFE29DAA-54E7-4DA1-9565-C08CAC384CFC}"/>
              </a:ext>
            </a:extLst>
          </p:cNvPr>
          <p:cNvSpPr txBox="1">
            <a:spLocks/>
          </p:cNvSpPr>
          <p:nvPr/>
        </p:nvSpPr>
        <p:spPr>
          <a:xfrm>
            <a:off x="5465659" y="1188637"/>
            <a:ext cx="5642312" cy="1597228"/>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spcAft>
                <a:spcPts val="600"/>
              </a:spcAft>
            </a:pPr>
            <a:r>
              <a:rPr lang="en-US" sz="5400" b="1" kern="1200">
                <a:solidFill>
                  <a:schemeClr val="tx1"/>
                </a:solidFill>
                <a:latin typeface="+mj-lt"/>
                <a:ea typeface="+mj-ea"/>
                <a:cs typeface="+mj-cs"/>
              </a:rPr>
              <a:t>Become a Youth Ambassador</a:t>
            </a:r>
          </a:p>
        </p:txBody>
      </p:sp>
      <p:sp>
        <p:nvSpPr>
          <p:cNvPr id="9" name="TextBox 8">
            <a:extLst>
              <a:ext uri="{FF2B5EF4-FFF2-40B4-BE49-F238E27FC236}">
                <a16:creationId xmlns:a16="http://schemas.microsoft.com/office/drawing/2014/main" id="{A26CD003-E00E-4DD9-BCE0-60E2FCD37720}"/>
              </a:ext>
            </a:extLst>
          </p:cNvPr>
          <p:cNvSpPr txBox="1"/>
          <p:nvPr/>
        </p:nvSpPr>
        <p:spPr>
          <a:xfrm>
            <a:off x="5465660" y="2998278"/>
            <a:ext cx="4617454" cy="2534477"/>
          </a:xfrm>
          <a:prstGeom prst="rect">
            <a:avLst/>
          </a:prstGeom>
        </p:spPr>
        <p:txBody>
          <a:bodyPr rot="0" spcFirstLastPara="0" vertOverflow="overflow" horzOverflow="overflow" vert="horz" lIns="91440" tIns="45720" rIns="91440" bIns="45720" numCol="1" spcCol="0" rtlCol="0" fromWordArt="0" anchor="t" anchorCtr="0" forceAA="0" compatLnSpc="1">
            <a:prstTxWarp prst="textNoShape">
              <a:avLst/>
            </a:prstTxWarp>
            <a:normAutofit/>
          </a:bodyPr>
          <a:lstStyle/>
          <a:p>
            <a:pPr indent="-228600">
              <a:lnSpc>
                <a:spcPct val="90000"/>
              </a:lnSpc>
              <a:spcAft>
                <a:spcPts val="600"/>
              </a:spcAft>
              <a:buFont typeface="Arial" panose="020B0604020202020204" pitchFamily="34" charset="0"/>
              <a:buChar char="•"/>
            </a:pPr>
            <a:r>
              <a:rPr lang="en-US" sz="2400" b="1" dirty="0"/>
              <a:t>Youth Ambassador </a:t>
            </a:r>
            <a:r>
              <a:rPr lang="en-US" sz="2400" b="1" dirty="0" err="1"/>
              <a:t>Programme</a:t>
            </a:r>
            <a:r>
              <a:rPr lang="en-US" sz="2400" b="1" dirty="0"/>
              <a:t> (age 14-18)</a:t>
            </a:r>
            <a:r>
              <a:rPr lang="en-US" sz="2400" dirty="0"/>
              <a:t>​</a:t>
            </a:r>
            <a:br>
              <a:rPr lang="en-US" sz="2400" dirty="0"/>
            </a:br>
            <a:r>
              <a:rPr lang="en-US" sz="2400" b="1" dirty="0"/>
              <a:t>- please visit our website for more information about how becoming a Youth Ambassador for Mary’s Meals can help you with your </a:t>
            </a:r>
            <a:r>
              <a:rPr lang="en-US" sz="2400" dirty="0"/>
              <a:t>​</a:t>
            </a:r>
            <a:br>
              <a:rPr lang="en-US" sz="2400" dirty="0"/>
            </a:br>
            <a:r>
              <a:rPr lang="en-US" sz="2400" b="1" dirty="0"/>
              <a:t>Faith in Action award.</a:t>
            </a:r>
            <a:r>
              <a:rPr lang="en-US" sz="2400" dirty="0"/>
              <a:t>​</a:t>
            </a:r>
          </a:p>
        </p:txBody>
      </p:sp>
      <p:pic>
        <p:nvPicPr>
          <p:cNvPr id="3" name="Picture 2" descr="Graphical user interface, text, application&#10;&#10;Description automatically generated">
            <a:extLst>
              <a:ext uri="{FF2B5EF4-FFF2-40B4-BE49-F238E27FC236}">
                <a16:creationId xmlns:a16="http://schemas.microsoft.com/office/drawing/2014/main" id="{D2583B43-7476-4CF4-9ECD-7F0BA35425B5}"/>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r="-550"/>
          <a:stretch/>
        </p:blipFill>
        <p:spPr>
          <a:xfrm>
            <a:off x="10716380" y="5515207"/>
            <a:ext cx="1382193" cy="1221004"/>
          </a:xfrm>
          <a:prstGeom prst="rect">
            <a:avLst/>
          </a:prstGeom>
        </p:spPr>
      </p:pic>
      <p:pic>
        <p:nvPicPr>
          <p:cNvPr id="11" name="Picture 10" descr="Graphical user interface, text, application&#10;&#10;Description automatically generated">
            <a:extLst>
              <a:ext uri="{FF2B5EF4-FFF2-40B4-BE49-F238E27FC236}">
                <a16:creationId xmlns:a16="http://schemas.microsoft.com/office/drawing/2014/main" id="{DB005231-58C3-423A-B8A4-A402B5F3F8FD}"/>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1851611" y="4098440"/>
            <a:ext cx="1439988" cy="167742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7872600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52BEC0E-22F8-46D0-9632-375DB541B0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ED5360B-D122-4E5D-A2D4-76AC6022630A}"/>
              </a:ext>
            </a:extLst>
          </p:cNvPr>
          <p:cNvSpPr>
            <a:spLocks noGrp="1"/>
          </p:cNvSpPr>
          <p:nvPr>
            <p:ph type="title"/>
          </p:nvPr>
        </p:nvSpPr>
        <p:spPr>
          <a:xfrm>
            <a:off x="640080" y="329184"/>
            <a:ext cx="6894576" cy="1783080"/>
          </a:xfrm>
        </p:spPr>
        <p:txBody>
          <a:bodyPr anchor="b">
            <a:normAutofit/>
          </a:bodyPr>
          <a:lstStyle/>
          <a:p>
            <a:r>
              <a:rPr lang="en-GB" sz="5400" b="1"/>
              <a:t>Reflection</a:t>
            </a:r>
          </a:p>
        </p:txBody>
      </p:sp>
      <p:pic>
        <p:nvPicPr>
          <p:cNvPr id="6" name="Picture 5">
            <a:extLst>
              <a:ext uri="{FF2B5EF4-FFF2-40B4-BE49-F238E27FC236}">
                <a16:creationId xmlns:a16="http://schemas.microsoft.com/office/drawing/2014/main" id="{8032061A-3772-4E99-A56B-D0A5822D973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1"/>
            <a:ext cx="12192000" cy="6857999"/>
          </a:xfrm>
          <a:prstGeom prst="rect">
            <a:avLst/>
          </a:prstGeom>
        </p:spPr>
      </p:pic>
      <p:sp>
        <p:nvSpPr>
          <p:cNvPr id="12"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8952" y="2395728"/>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26EC99C9-A7DB-4D66-8BA6-E3E66692B0B6}"/>
              </a:ext>
            </a:extLst>
          </p:cNvPr>
          <p:cNvSpPr>
            <a:spLocks noGrp="1"/>
          </p:cNvSpPr>
          <p:nvPr>
            <p:ph idx="1"/>
          </p:nvPr>
        </p:nvSpPr>
        <p:spPr>
          <a:xfrm>
            <a:off x="640080" y="2706624"/>
            <a:ext cx="6894576" cy="3483864"/>
          </a:xfrm>
        </p:spPr>
        <p:txBody>
          <a:bodyPr>
            <a:normAutofit/>
          </a:bodyPr>
          <a:lstStyle/>
          <a:p>
            <a:pPr marL="0" indent="0" algn="ctr">
              <a:buNone/>
            </a:pPr>
            <a:endParaRPr lang="en-GB" sz="4400"/>
          </a:p>
          <a:p>
            <a:pPr marL="0" indent="0" algn="ctr">
              <a:buNone/>
            </a:pPr>
            <a:r>
              <a:rPr lang="en-GB" sz="4400"/>
              <a:t>How have you served </a:t>
            </a:r>
          </a:p>
          <a:p>
            <a:pPr marL="0" indent="0" algn="ctr">
              <a:buNone/>
            </a:pPr>
            <a:r>
              <a:rPr lang="en-GB" sz="4400"/>
              <a:t>the common good </a:t>
            </a:r>
          </a:p>
          <a:p>
            <a:pPr marL="0" indent="0" algn="ctr">
              <a:buNone/>
            </a:pPr>
            <a:r>
              <a:rPr lang="en-GB" sz="4400"/>
              <a:t>in your life?</a:t>
            </a:r>
          </a:p>
        </p:txBody>
      </p:sp>
      <p:pic>
        <p:nvPicPr>
          <p:cNvPr id="5" name="Picture 4">
            <a:extLst>
              <a:ext uri="{FF2B5EF4-FFF2-40B4-BE49-F238E27FC236}">
                <a16:creationId xmlns:a16="http://schemas.microsoft.com/office/drawing/2014/main" id="{82111FD3-49B0-4807-8A78-70B38250260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976637" y="1325880"/>
            <a:ext cx="3868927" cy="2176272"/>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4" name="Picture 3" descr="Graphical user interface, text, application&#10;&#10;Description automatically generated">
            <a:extLst>
              <a:ext uri="{FF2B5EF4-FFF2-40B4-BE49-F238E27FC236}">
                <a16:creationId xmlns:a16="http://schemas.microsoft.com/office/drawing/2014/main" id="{382C37E8-B39A-4665-804A-DC15A2BD911A}"/>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r="-550"/>
          <a:stretch/>
        </p:blipFill>
        <p:spPr>
          <a:xfrm>
            <a:off x="10716380" y="5515207"/>
            <a:ext cx="1382193" cy="1221004"/>
          </a:xfrm>
          <a:prstGeom prst="rect">
            <a:avLst/>
          </a:prstGeom>
        </p:spPr>
      </p:pic>
    </p:spTree>
    <p:extLst>
      <p:ext uri="{BB962C8B-B14F-4D97-AF65-F5344CB8AC3E}">
        <p14:creationId xmlns:p14="http://schemas.microsoft.com/office/powerpoint/2010/main" val="25147053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32595E8-24AA-4870-BB78-E062AF9A9FE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1"/>
            <a:ext cx="12192000" cy="6857999"/>
          </a:xfrm>
          <a:prstGeom prst="rect">
            <a:avLst/>
          </a:prstGeom>
        </p:spPr>
      </p:pic>
      <p:sp>
        <p:nvSpPr>
          <p:cNvPr id="8" name="TextBox 7">
            <a:extLst>
              <a:ext uri="{FF2B5EF4-FFF2-40B4-BE49-F238E27FC236}">
                <a16:creationId xmlns:a16="http://schemas.microsoft.com/office/drawing/2014/main" id="{4678B17A-AAE3-420A-A393-3310825F1795}"/>
              </a:ext>
            </a:extLst>
          </p:cNvPr>
          <p:cNvSpPr txBox="1"/>
          <p:nvPr/>
        </p:nvSpPr>
        <p:spPr>
          <a:xfrm>
            <a:off x="2741923" y="843676"/>
            <a:ext cx="6501287" cy="5170646"/>
          </a:xfrm>
          <a:prstGeom prst="rect">
            <a:avLst/>
          </a:prstGeom>
          <a:solidFill>
            <a:schemeClr val="bg1"/>
          </a:solidFill>
          <a:ln w="38100">
            <a:solidFill>
              <a:schemeClr val="tx1"/>
            </a:solidFill>
          </a:ln>
        </p:spPr>
        <p:txBody>
          <a:bodyPr wrap="square">
            <a:spAutoFit/>
          </a:bodyPr>
          <a:lstStyle/>
          <a:p>
            <a:pPr algn="ctr"/>
            <a:r>
              <a:rPr lang="en-GB" sz="2200" b="1"/>
              <a:t>Our Father</a:t>
            </a:r>
          </a:p>
          <a:p>
            <a:pPr algn="ctr"/>
            <a:r>
              <a:rPr lang="en-GB" sz="2200" b="1"/>
              <a:t>give us this day our daily bread</a:t>
            </a:r>
          </a:p>
          <a:p>
            <a:pPr algn="ctr"/>
            <a:r>
              <a:rPr lang="en-GB" sz="2200" b="1"/>
              <a:t>and forgive us for the times when we take more </a:t>
            </a:r>
          </a:p>
          <a:p>
            <a:pPr algn="ctr"/>
            <a:r>
              <a:rPr lang="en-GB" sz="2200" b="1"/>
              <a:t>than our share of the bread that belongs to all.</a:t>
            </a:r>
          </a:p>
          <a:p>
            <a:pPr algn="ctr"/>
            <a:r>
              <a:rPr lang="en-GB" sz="2200" b="1"/>
              <a:t>Let us help You fill the starving with good things,</a:t>
            </a:r>
          </a:p>
          <a:p>
            <a:pPr algn="ctr"/>
            <a:r>
              <a:rPr lang="en-GB" sz="2200" b="1"/>
              <a:t>not with scraps from our table.</a:t>
            </a:r>
          </a:p>
          <a:p>
            <a:pPr algn="ctr"/>
            <a:r>
              <a:rPr lang="en-GB" sz="2200" b="1"/>
              <a:t>Teach us how to share  what is not ours to keep.</a:t>
            </a:r>
          </a:p>
          <a:p>
            <a:pPr algn="ctr"/>
            <a:r>
              <a:rPr lang="en-GB" sz="2200" b="1"/>
              <a:t>Clothe us with Your love</a:t>
            </a:r>
          </a:p>
          <a:p>
            <a:pPr algn="ctr"/>
            <a:r>
              <a:rPr lang="en-GB" sz="2200" b="1"/>
              <a:t>that we may complete each good work </a:t>
            </a:r>
          </a:p>
          <a:p>
            <a:pPr algn="ctr"/>
            <a:r>
              <a:rPr lang="en-GB" sz="2200" b="1"/>
              <a:t>you created us to do.</a:t>
            </a:r>
          </a:p>
          <a:p>
            <a:pPr algn="ctr"/>
            <a:r>
              <a:rPr lang="en-GB" sz="2200" b="1"/>
              <a:t>Place in our hearts </a:t>
            </a:r>
          </a:p>
          <a:p>
            <a:pPr algn="ctr"/>
            <a:r>
              <a:rPr lang="en-GB" sz="2200" b="1"/>
              <a:t>Your compassion for each starving child</a:t>
            </a:r>
          </a:p>
          <a:p>
            <a:pPr algn="ctr"/>
            <a:r>
              <a:rPr lang="en-GB" sz="2200" b="1"/>
              <a:t>and use our little acts of love </a:t>
            </a:r>
          </a:p>
          <a:p>
            <a:pPr algn="ctr"/>
            <a:r>
              <a:rPr lang="en-GB" sz="2200" b="1"/>
              <a:t>so that they starve no more.</a:t>
            </a:r>
          </a:p>
          <a:p>
            <a:pPr algn="ctr"/>
            <a:r>
              <a:rPr lang="en-GB" sz="2200" b="1"/>
              <a:t>Amen.</a:t>
            </a:r>
          </a:p>
        </p:txBody>
      </p:sp>
      <p:pic>
        <p:nvPicPr>
          <p:cNvPr id="3" name="Picture 2">
            <a:extLst>
              <a:ext uri="{FF2B5EF4-FFF2-40B4-BE49-F238E27FC236}">
                <a16:creationId xmlns:a16="http://schemas.microsoft.com/office/drawing/2014/main" id="{E44D2E78-EE51-4BF5-B5A3-06E4E12974E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892145" y="997222"/>
            <a:ext cx="2068387" cy="2753769"/>
          </a:xfrm>
          <a:prstGeom prst="rect">
            <a:avLst/>
          </a:prstGeom>
          <a:ln>
            <a:noFill/>
          </a:ln>
          <a:effectLst>
            <a:softEdge rad="112500"/>
          </a:effectLst>
        </p:spPr>
      </p:pic>
      <p:sp>
        <p:nvSpPr>
          <p:cNvPr id="4" name="Rectangle 3">
            <a:extLst>
              <a:ext uri="{FF2B5EF4-FFF2-40B4-BE49-F238E27FC236}">
                <a16:creationId xmlns:a16="http://schemas.microsoft.com/office/drawing/2014/main" id="{8DEB4DD8-30C7-4E09-B281-424D18E36CAF}"/>
              </a:ext>
            </a:extLst>
          </p:cNvPr>
          <p:cNvSpPr/>
          <p:nvPr/>
        </p:nvSpPr>
        <p:spPr>
          <a:xfrm>
            <a:off x="3842" y="-254"/>
            <a:ext cx="12192000" cy="794098"/>
          </a:xfrm>
          <a:prstGeom prst="rect">
            <a:avLst/>
          </a:prstGeom>
          <a:solidFill>
            <a:srgbClr val="019C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5C1CEC25-779C-4588-B887-EDDFCB04DDD6}"/>
              </a:ext>
            </a:extLst>
          </p:cNvPr>
          <p:cNvSpPr>
            <a:spLocks noGrp="1"/>
          </p:cNvSpPr>
          <p:nvPr>
            <p:ph type="title"/>
          </p:nvPr>
        </p:nvSpPr>
        <p:spPr>
          <a:xfrm>
            <a:off x="3187498" y="62023"/>
            <a:ext cx="5610137" cy="737373"/>
          </a:xfrm>
          <a:solidFill>
            <a:schemeClr val="bg1"/>
          </a:solidFill>
          <a:ln w="38100">
            <a:solidFill>
              <a:schemeClr val="tx1"/>
            </a:solidFill>
          </a:ln>
        </p:spPr>
        <p:txBody>
          <a:bodyPr/>
          <a:lstStyle/>
          <a:p>
            <a:pPr algn="ctr"/>
            <a:r>
              <a:rPr lang="en-GB" b="1"/>
              <a:t>Mary’s Meals prayer</a:t>
            </a:r>
          </a:p>
        </p:txBody>
      </p:sp>
      <p:pic>
        <p:nvPicPr>
          <p:cNvPr id="10" name="Picture 9" descr="Graphical user interface, text, application&#10;&#10;Description automatically generated">
            <a:extLst>
              <a:ext uri="{FF2B5EF4-FFF2-40B4-BE49-F238E27FC236}">
                <a16:creationId xmlns:a16="http://schemas.microsoft.com/office/drawing/2014/main" id="{F4EFEDBD-8857-42D1-8C69-8022F54C43CC}"/>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278764" y="249363"/>
            <a:ext cx="1088296" cy="1247583"/>
          </a:xfrm>
          <a:prstGeom prst="rect">
            <a:avLst/>
          </a:prstGeom>
        </p:spPr>
      </p:pic>
      <p:pic>
        <p:nvPicPr>
          <p:cNvPr id="12" name="Picture 11" descr="Graphical user interface, text, application&#10;&#10;Description automatically generated">
            <a:extLst>
              <a:ext uri="{FF2B5EF4-FFF2-40B4-BE49-F238E27FC236}">
                <a16:creationId xmlns:a16="http://schemas.microsoft.com/office/drawing/2014/main" id="{D8EBB420-E12B-4B13-BE92-F3C1D787757D}"/>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r="-550"/>
          <a:stretch/>
        </p:blipFill>
        <p:spPr>
          <a:xfrm>
            <a:off x="10716380" y="5515207"/>
            <a:ext cx="1382193" cy="1221004"/>
          </a:xfrm>
          <a:prstGeom prst="rect">
            <a:avLst/>
          </a:prstGeom>
        </p:spPr>
      </p:pic>
    </p:spTree>
    <p:extLst>
      <p:ext uri="{BB962C8B-B14F-4D97-AF65-F5344CB8AC3E}">
        <p14:creationId xmlns:p14="http://schemas.microsoft.com/office/powerpoint/2010/main" val="23981797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8A3E412-FF82-4BEA-9302-308B75C6748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336" y="88604"/>
            <a:ext cx="12192000" cy="6857999"/>
          </a:xfrm>
          <a:prstGeom prst="rect">
            <a:avLst/>
          </a:prstGeom>
        </p:spPr>
      </p:pic>
      <p:sp>
        <p:nvSpPr>
          <p:cNvPr id="14" name="Rectangle 13">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a:extLst>
              <a:ext uri="{FF2B5EF4-FFF2-40B4-BE49-F238E27FC236}">
                <a16:creationId xmlns:a16="http://schemas.microsoft.com/office/drawing/2014/main" id="{ED2AE66D-0081-4849-B751-2CDC600AF13E}"/>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970826" y="1036316"/>
            <a:ext cx="8521975" cy="4793386"/>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pic>
        <p:nvPicPr>
          <p:cNvPr id="2" name="Picture 1" descr="Graphical user interface, text, application&#10;&#10;Description automatically generated">
            <a:extLst>
              <a:ext uri="{FF2B5EF4-FFF2-40B4-BE49-F238E27FC236}">
                <a16:creationId xmlns:a16="http://schemas.microsoft.com/office/drawing/2014/main" id="{1C9AFA2D-2AD8-4302-BF6D-B492C5ABBED1}"/>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r="-550"/>
          <a:stretch/>
        </p:blipFill>
        <p:spPr>
          <a:xfrm>
            <a:off x="10764005" y="5553307"/>
            <a:ext cx="1382193" cy="1221004"/>
          </a:xfrm>
          <a:prstGeom prst="rect">
            <a:avLst/>
          </a:prstGeom>
        </p:spPr>
      </p:pic>
      <p:sp>
        <p:nvSpPr>
          <p:cNvPr id="6" name="Rectangle 5">
            <a:extLst>
              <a:ext uri="{FF2B5EF4-FFF2-40B4-BE49-F238E27FC236}">
                <a16:creationId xmlns:a16="http://schemas.microsoft.com/office/drawing/2014/main" id="{1DA25249-87DF-4B9E-A071-BAA2B9B40EDD}"/>
              </a:ext>
            </a:extLst>
          </p:cNvPr>
          <p:cNvSpPr/>
          <p:nvPr/>
        </p:nvSpPr>
        <p:spPr>
          <a:xfrm>
            <a:off x="3842" y="-254"/>
            <a:ext cx="12192000" cy="794098"/>
          </a:xfrm>
          <a:prstGeom prst="rect">
            <a:avLst/>
          </a:prstGeom>
          <a:solidFill>
            <a:srgbClr val="019C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descr="Graphical user interface, text, application&#10;&#10;Description automatically generated">
            <a:extLst>
              <a:ext uri="{FF2B5EF4-FFF2-40B4-BE49-F238E27FC236}">
                <a16:creationId xmlns:a16="http://schemas.microsoft.com/office/drawing/2014/main" id="{500DDDF7-D520-49B8-AF67-8D7C2E581415}"/>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278764" y="249363"/>
            <a:ext cx="1088296" cy="1247583"/>
          </a:xfrm>
          <a:prstGeom prst="rect">
            <a:avLst/>
          </a:prstGeom>
        </p:spPr>
      </p:pic>
    </p:spTree>
    <p:extLst>
      <p:ext uri="{BB962C8B-B14F-4D97-AF65-F5344CB8AC3E}">
        <p14:creationId xmlns:p14="http://schemas.microsoft.com/office/powerpoint/2010/main" val="4144093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7885167-DBF9-41AD-9AFB-50D8EB79E55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26581"/>
            <a:ext cx="12192000" cy="6857999"/>
          </a:xfrm>
          <a:prstGeom prst="rect">
            <a:avLst/>
          </a:prstGeom>
        </p:spPr>
      </p:pic>
      <p:pic>
        <p:nvPicPr>
          <p:cNvPr id="1026" name="Picture 2" descr="Marcus Rashford's campaign for free meals: How the Manchester United star  made a real social impact">
            <a:extLst>
              <a:ext uri="{FF2B5EF4-FFF2-40B4-BE49-F238E27FC236}">
                <a16:creationId xmlns:a16="http://schemas.microsoft.com/office/drawing/2014/main" id="{FABA08BD-7F67-4F74-8687-91C176DAB0F7}"/>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rot="720000">
            <a:off x="5905563" y="1422666"/>
            <a:ext cx="5531661" cy="3666122"/>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4" name="Picture 3" descr="Graphical user interface, text, application&#10;&#10;Description automatically generated">
            <a:extLst>
              <a:ext uri="{FF2B5EF4-FFF2-40B4-BE49-F238E27FC236}">
                <a16:creationId xmlns:a16="http://schemas.microsoft.com/office/drawing/2014/main" id="{955D7D78-79A2-4BAB-A3B2-5BE2F91D7714}"/>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r="-550"/>
          <a:stretch/>
        </p:blipFill>
        <p:spPr>
          <a:xfrm>
            <a:off x="10697330" y="5534257"/>
            <a:ext cx="1382193" cy="1221004"/>
          </a:xfrm>
          <a:prstGeom prst="rect">
            <a:avLst/>
          </a:prstGeom>
        </p:spPr>
      </p:pic>
      <p:pic>
        <p:nvPicPr>
          <p:cNvPr id="2" name="Picture 1">
            <a:extLst>
              <a:ext uri="{FF2B5EF4-FFF2-40B4-BE49-F238E27FC236}">
                <a16:creationId xmlns:a16="http://schemas.microsoft.com/office/drawing/2014/main" id="{9384F87F-4BF0-4A25-B82F-79AB189DE5F3}"/>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rot="-540000">
            <a:off x="492372" y="1941087"/>
            <a:ext cx="4724527" cy="315208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6" name="Rectangle 5">
            <a:extLst>
              <a:ext uri="{FF2B5EF4-FFF2-40B4-BE49-F238E27FC236}">
                <a16:creationId xmlns:a16="http://schemas.microsoft.com/office/drawing/2014/main" id="{5B907291-C3F6-4C1F-9572-A1F10ECB638B}"/>
              </a:ext>
            </a:extLst>
          </p:cNvPr>
          <p:cNvSpPr/>
          <p:nvPr/>
        </p:nvSpPr>
        <p:spPr>
          <a:xfrm>
            <a:off x="3842" y="-254"/>
            <a:ext cx="12192000" cy="794098"/>
          </a:xfrm>
          <a:prstGeom prst="rect">
            <a:avLst/>
          </a:prstGeom>
          <a:solidFill>
            <a:srgbClr val="019C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8" descr="Text&#10;&#10;Description automatically generated">
            <a:extLst>
              <a:ext uri="{FF2B5EF4-FFF2-40B4-BE49-F238E27FC236}">
                <a16:creationId xmlns:a16="http://schemas.microsoft.com/office/drawing/2014/main" id="{095C1521-4055-428D-B63D-DCCCF6B214AF}"/>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279105" y="149742"/>
            <a:ext cx="1143000" cy="1295400"/>
          </a:xfrm>
          <a:prstGeom prst="rect">
            <a:avLst/>
          </a:prstGeom>
        </p:spPr>
      </p:pic>
    </p:spTree>
    <p:extLst>
      <p:ext uri="{BB962C8B-B14F-4D97-AF65-F5344CB8AC3E}">
        <p14:creationId xmlns:p14="http://schemas.microsoft.com/office/powerpoint/2010/main" val="36158506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B68D1EC-A769-4D3B-A9C8-9F579985D49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12192000" cy="6857999"/>
          </a:xfrm>
          <a:prstGeom prst="rect">
            <a:avLst/>
          </a:prstGeom>
        </p:spPr>
      </p:pic>
      <p:sp>
        <p:nvSpPr>
          <p:cNvPr id="5" name="TextBox 4">
            <a:extLst>
              <a:ext uri="{FF2B5EF4-FFF2-40B4-BE49-F238E27FC236}">
                <a16:creationId xmlns:a16="http://schemas.microsoft.com/office/drawing/2014/main" id="{716C2143-1597-49CB-A90B-A2595A671D2B}"/>
              </a:ext>
            </a:extLst>
          </p:cNvPr>
          <p:cNvSpPr txBox="1"/>
          <p:nvPr/>
        </p:nvSpPr>
        <p:spPr>
          <a:xfrm>
            <a:off x="1956635" y="2567741"/>
            <a:ext cx="8274717" cy="2554545"/>
          </a:xfrm>
          <a:prstGeom prst="rect">
            <a:avLst/>
          </a:prstGeom>
          <a:noFill/>
        </p:spPr>
        <p:txBody>
          <a:bodyPr wrap="square">
            <a:spAutoFit/>
          </a:bodyPr>
          <a:lstStyle/>
          <a:p>
            <a:pPr algn="ctr"/>
            <a:r>
              <a:rPr lang="en-GB" sz="3200" dirty="0"/>
              <a:t>“It is necessary that all participate, each according to their position and role, in promoting the common good. This obligation is inherent in the dignity of the human person.”</a:t>
            </a:r>
          </a:p>
          <a:p>
            <a:pPr algn="r"/>
            <a:r>
              <a:rPr lang="en-GB" sz="3200" dirty="0"/>
              <a:t>CCC 1913</a:t>
            </a:r>
          </a:p>
        </p:txBody>
      </p:sp>
      <p:sp>
        <p:nvSpPr>
          <p:cNvPr id="6" name="Title 1">
            <a:extLst>
              <a:ext uri="{FF2B5EF4-FFF2-40B4-BE49-F238E27FC236}">
                <a16:creationId xmlns:a16="http://schemas.microsoft.com/office/drawing/2014/main" id="{29791FC6-7C59-4FA3-8CEB-3B23B208020F}"/>
              </a:ext>
            </a:extLst>
          </p:cNvPr>
          <p:cNvSpPr>
            <a:spLocks noGrp="1"/>
          </p:cNvSpPr>
          <p:nvPr>
            <p:ph type="title"/>
          </p:nvPr>
        </p:nvSpPr>
        <p:spPr>
          <a:xfrm>
            <a:off x="1956635" y="943795"/>
            <a:ext cx="8274717" cy="1248188"/>
          </a:xfrm>
          <a:solidFill>
            <a:schemeClr val="accent2"/>
          </a:solidFill>
          <a:ln w="38100">
            <a:solidFill>
              <a:schemeClr val="tx1"/>
            </a:solidFill>
          </a:ln>
        </p:spPr>
        <p:txBody>
          <a:bodyPr>
            <a:normAutofit/>
          </a:bodyPr>
          <a:lstStyle/>
          <a:p>
            <a:pPr algn="ctr"/>
            <a:r>
              <a:rPr lang="en-US" sz="4000" b="1" dirty="0">
                <a:solidFill>
                  <a:schemeClr val="bg1"/>
                </a:solidFill>
              </a:rPr>
              <a:t>What does the church say </a:t>
            </a:r>
            <a:br>
              <a:rPr lang="en-US" sz="4000" b="1">
                <a:solidFill>
                  <a:schemeClr val="bg1"/>
                </a:solidFill>
              </a:rPr>
            </a:br>
            <a:r>
              <a:rPr lang="en-US" sz="4000" b="1" dirty="0">
                <a:solidFill>
                  <a:schemeClr val="bg1"/>
                </a:solidFill>
              </a:rPr>
              <a:t>about the Common Good?</a:t>
            </a:r>
          </a:p>
        </p:txBody>
      </p:sp>
      <p:pic>
        <p:nvPicPr>
          <p:cNvPr id="4" name="Picture 3" descr="Graphical user interface, text, application&#10;&#10;Description automatically generated">
            <a:extLst>
              <a:ext uri="{FF2B5EF4-FFF2-40B4-BE49-F238E27FC236}">
                <a16:creationId xmlns:a16="http://schemas.microsoft.com/office/drawing/2014/main" id="{A0D66EC1-6C31-4914-8051-BD6AF76806F4}"/>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r="-550"/>
          <a:stretch/>
        </p:blipFill>
        <p:spPr>
          <a:xfrm>
            <a:off x="10716380" y="5486632"/>
            <a:ext cx="1382193" cy="1221004"/>
          </a:xfrm>
          <a:prstGeom prst="rect">
            <a:avLst/>
          </a:prstGeom>
        </p:spPr>
      </p:pic>
      <p:sp>
        <p:nvSpPr>
          <p:cNvPr id="3" name="Rectangle 2">
            <a:extLst>
              <a:ext uri="{FF2B5EF4-FFF2-40B4-BE49-F238E27FC236}">
                <a16:creationId xmlns:a16="http://schemas.microsoft.com/office/drawing/2014/main" id="{6FC39C90-2C8B-451A-9DA4-C96D6EC0118A}"/>
              </a:ext>
            </a:extLst>
          </p:cNvPr>
          <p:cNvSpPr/>
          <p:nvPr/>
        </p:nvSpPr>
        <p:spPr>
          <a:xfrm>
            <a:off x="3842" y="-254"/>
            <a:ext cx="12192000" cy="794098"/>
          </a:xfrm>
          <a:prstGeom prst="rect">
            <a:avLst/>
          </a:prstGeom>
          <a:solidFill>
            <a:srgbClr val="019C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descr="Text&#10;&#10;Description automatically generated">
            <a:extLst>
              <a:ext uri="{FF2B5EF4-FFF2-40B4-BE49-F238E27FC236}">
                <a16:creationId xmlns:a16="http://schemas.microsoft.com/office/drawing/2014/main" id="{56857F9A-18F7-4E84-BAC7-E8D255CCFCFD}"/>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79105" y="149742"/>
            <a:ext cx="1143000" cy="1295400"/>
          </a:xfrm>
          <a:prstGeom prst="rect">
            <a:avLst/>
          </a:prstGeom>
        </p:spPr>
      </p:pic>
    </p:spTree>
    <p:extLst>
      <p:ext uri="{BB962C8B-B14F-4D97-AF65-F5344CB8AC3E}">
        <p14:creationId xmlns:p14="http://schemas.microsoft.com/office/powerpoint/2010/main" val="35328708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a:extLst>
              <a:ext uri="{FF2B5EF4-FFF2-40B4-BE49-F238E27FC236}">
                <a16:creationId xmlns:a16="http://schemas.microsoft.com/office/drawing/2014/main" id="{EA44A2C2-9FB7-4567-8246-C7B8FCA0D5CC}"/>
              </a:ext>
            </a:extLst>
          </p:cNvPr>
          <p:cNvSpPr>
            <a:spLocks noGrp="1"/>
          </p:cNvSpPr>
          <p:nvPr>
            <p:ph type="title"/>
          </p:nvPr>
        </p:nvSpPr>
        <p:spPr>
          <a:xfrm>
            <a:off x="1028700" y="1967266"/>
            <a:ext cx="2628900" cy="2547257"/>
          </a:xfrm>
          <a:noFill/>
        </p:spPr>
        <p:txBody>
          <a:bodyPr vert="horz" lIns="91440" tIns="45720" rIns="91440" bIns="45720" rtlCol="0" anchor="ctr">
            <a:normAutofit/>
          </a:bodyPr>
          <a:lstStyle/>
          <a:p>
            <a:pPr algn="ctr"/>
            <a:r>
              <a:rPr lang="en-US" sz="3300" b="1" kern="1200">
                <a:solidFill>
                  <a:srgbClr val="FFFFFF"/>
                </a:solidFill>
                <a:latin typeface="+mj-lt"/>
                <a:ea typeface="+mj-ea"/>
                <a:cs typeface="+mj-cs"/>
              </a:rPr>
              <a:t>What does the church say about the Common Good?</a:t>
            </a:r>
          </a:p>
        </p:txBody>
      </p:sp>
      <p:pic>
        <p:nvPicPr>
          <p:cNvPr id="4" name="Picture 3">
            <a:extLst>
              <a:ext uri="{FF2B5EF4-FFF2-40B4-BE49-F238E27FC236}">
                <a16:creationId xmlns:a16="http://schemas.microsoft.com/office/drawing/2014/main" id="{B9C16EC8-2FD5-4030-9310-4820B652A0BC}"/>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796772" y="643466"/>
            <a:ext cx="6741787" cy="5568739"/>
          </a:xfrm>
          <a:prstGeom prst="rect">
            <a:avLst/>
          </a:prstGeom>
          <a:scene3d>
            <a:camera prst="orthographicFront"/>
            <a:lightRig rig="contrasting" dir="t">
              <a:rot lat="0" lon="0" rev="4200000"/>
            </a:lightRig>
          </a:scene3d>
          <a:sp3d prstMaterial="plastic">
            <a:bevelT w="381000" h="114300" prst="relaxedInset"/>
            <a:contourClr>
              <a:srgbClr val="969696"/>
            </a:contourClr>
          </a:sp3d>
        </p:spPr>
      </p:pic>
      <p:pic>
        <p:nvPicPr>
          <p:cNvPr id="5" name="Picture 4" descr="Shape, rectangle&#10;&#10;Description automatically generated">
            <a:extLst>
              <a:ext uri="{FF2B5EF4-FFF2-40B4-BE49-F238E27FC236}">
                <a16:creationId xmlns:a16="http://schemas.microsoft.com/office/drawing/2014/main" id="{CD522142-B8FE-46B1-AE63-BB100C4F068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26581"/>
            <a:ext cx="12192000" cy="6911161"/>
          </a:xfrm>
          <a:prstGeom prst="rect">
            <a:avLst/>
          </a:prstGeom>
        </p:spPr>
      </p:pic>
      <p:pic>
        <p:nvPicPr>
          <p:cNvPr id="7" name="Picture 6" descr="Graphical user interface, text, application&#10;&#10;Description automatically generated">
            <a:extLst>
              <a:ext uri="{FF2B5EF4-FFF2-40B4-BE49-F238E27FC236}">
                <a16:creationId xmlns:a16="http://schemas.microsoft.com/office/drawing/2014/main" id="{F280BCEC-D615-4D32-8E5F-927CD660B5FD}"/>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r="-550"/>
          <a:stretch/>
        </p:blipFill>
        <p:spPr>
          <a:xfrm>
            <a:off x="10742961" y="5479543"/>
            <a:ext cx="1382193" cy="1221004"/>
          </a:xfrm>
          <a:prstGeom prst="rect">
            <a:avLst/>
          </a:prstGeom>
        </p:spPr>
      </p:pic>
      <p:sp>
        <p:nvSpPr>
          <p:cNvPr id="2" name="Rectangle 1">
            <a:extLst>
              <a:ext uri="{FF2B5EF4-FFF2-40B4-BE49-F238E27FC236}">
                <a16:creationId xmlns:a16="http://schemas.microsoft.com/office/drawing/2014/main" id="{4F37FE7D-5CD1-4F10-B817-E71689C87FFE}"/>
              </a:ext>
            </a:extLst>
          </p:cNvPr>
          <p:cNvSpPr/>
          <p:nvPr/>
        </p:nvSpPr>
        <p:spPr>
          <a:xfrm>
            <a:off x="3842" y="-254"/>
            <a:ext cx="12192000" cy="794098"/>
          </a:xfrm>
          <a:prstGeom prst="rect">
            <a:avLst/>
          </a:prstGeom>
          <a:solidFill>
            <a:srgbClr val="019C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descr="Graphical user interface, text, application&#10;&#10;Description automatically generated">
            <a:extLst>
              <a:ext uri="{FF2B5EF4-FFF2-40B4-BE49-F238E27FC236}">
                <a16:creationId xmlns:a16="http://schemas.microsoft.com/office/drawing/2014/main" id="{C4025CAA-956E-496A-8104-550BDA4BC964}"/>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269904" y="169619"/>
            <a:ext cx="1088296" cy="1247583"/>
          </a:xfrm>
          <a:prstGeom prst="rect">
            <a:avLst/>
          </a:prstGeom>
        </p:spPr>
      </p:pic>
    </p:spTree>
    <p:extLst>
      <p:ext uri="{BB962C8B-B14F-4D97-AF65-F5344CB8AC3E}">
        <p14:creationId xmlns:p14="http://schemas.microsoft.com/office/powerpoint/2010/main" val="38931860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7C88E6E-4AD4-4C45-8F66-5FC90805F5E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85726"/>
            <a:ext cx="12192000" cy="6857999"/>
          </a:xfrm>
          <a:prstGeom prst="rect">
            <a:avLst/>
          </a:prstGeom>
        </p:spPr>
      </p:pic>
      <p:sp>
        <p:nvSpPr>
          <p:cNvPr id="6" name="Rectangle 5">
            <a:extLst>
              <a:ext uri="{FF2B5EF4-FFF2-40B4-BE49-F238E27FC236}">
                <a16:creationId xmlns:a16="http://schemas.microsoft.com/office/drawing/2014/main" id="{8DA10B24-FDD4-A645-8737-EA278CD118D9}"/>
              </a:ext>
            </a:extLst>
          </p:cNvPr>
          <p:cNvSpPr/>
          <p:nvPr/>
        </p:nvSpPr>
        <p:spPr>
          <a:xfrm>
            <a:off x="1647825" y="2066470"/>
            <a:ext cx="8991600" cy="2123658"/>
          </a:xfrm>
          <a:prstGeom prst="rect">
            <a:avLst/>
          </a:prstGeom>
          <a:solidFill>
            <a:schemeClr val="bg1"/>
          </a:solidFill>
          <a:ln w="38100">
            <a:solidFill>
              <a:schemeClr val="accent1"/>
            </a:solidFill>
          </a:ln>
        </p:spPr>
        <p:txBody>
          <a:bodyPr wrap="square">
            <a:spAutoFit/>
          </a:bodyPr>
          <a:lstStyle/>
          <a:p>
            <a:pPr algn="ctr"/>
            <a:r>
              <a:rPr lang="en-US" sz="4400">
                <a:latin typeface="+mj-lt"/>
              </a:rPr>
              <a:t>Can you think of any examples of people who have served the common good during their lifetime?</a:t>
            </a:r>
          </a:p>
        </p:txBody>
      </p:sp>
      <p:pic>
        <p:nvPicPr>
          <p:cNvPr id="2" name="Picture 1" descr="Graphical user interface, text, application&#10;&#10;Description automatically generated">
            <a:extLst>
              <a:ext uri="{FF2B5EF4-FFF2-40B4-BE49-F238E27FC236}">
                <a16:creationId xmlns:a16="http://schemas.microsoft.com/office/drawing/2014/main" id="{5B084AFB-DBDB-4A2D-9AA3-4A318657919C}"/>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r="-550"/>
          <a:stretch/>
        </p:blipFill>
        <p:spPr>
          <a:xfrm>
            <a:off x="10716380" y="5515207"/>
            <a:ext cx="1382193" cy="1221004"/>
          </a:xfrm>
          <a:prstGeom prst="rect">
            <a:avLst/>
          </a:prstGeom>
        </p:spPr>
      </p:pic>
      <p:sp>
        <p:nvSpPr>
          <p:cNvPr id="3" name="Rectangle 2">
            <a:extLst>
              <a:ext uri="{FF2B5EF4-FFF2-40B4-BE49-F238E27FC236}">
                <a16:creationId xmlns:a16="http://schemas.microsoft.com/office/drawing/2014/main" id="{97CF2BEC-B90F-4563-B38B-5FFB883261B9}"/>
              </a:ext>
            </a:extLst>
          </p:cNvPr>
          <p:cNvSpPr/>
          <p:nvPr/>
        </p:nvSpPr>
        <p:spPr>
          <a:xfrm>
            <a:off x="3842" y="-44556"/>
            <a:ext cx="12192000" cy="794098"/>
          </a:xfrm>
          <a:prstGeom prst="rect">
            <a:avLst/>
          </a:prstGeom>
          <a:solidFill>
            <a:srgbClr val="019C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descr="Graphical user interface, text, application&#10;&#10;Description automatically generated">
            <a:extLst>
              <a:ext uri="{FF2B5EF4-FFF2-40B4-BE49-F238E27FC236}">
                <a16:creationId xmlns:a16="http://schemas.microsoft.com/office/drawing/2014/main" id="{F80CA52B-9EAE-498A-ADFB-E0C8EDF7B531}"/>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278764" y="249363"/>
            <a:ext cx="1088296" cy="1247583"/>
          </a:xfrm>
          <a:prstGeom prst="rect">
            <a:avLst/>
          </a:prstGeom>
        </p:spPr>
      </p:pic>
    </p:spTree>
    <p:extLst>
      <p:ext uri="{BB962C8B-B14F-4D97-AF65-F5344CB8AC3E}">
        <p14:creationId xmlns:p14="http://schemas.microsoft.com/office/powerpoint/2010/main" val="40118596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F8613C2-373D-4342-A4C5-516314B87C8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41234"/>
            <a:ext cx="12192000" cy="6857999"/>
          </a:xfrm>
          <a:prstGeom prst="rect">
            <a:avLst/>
          </a:prstGeom>
        </p:spPr>
      </p:pic>
      <p:pic>
        <p:nvPicPr>
          <p:cNvPr id="7" name="Picture 6">
            <a:extLst>
              <a:ext uri="{FF2B5EF4-FFF2-40B4-BE49-F238E27FC236}">
                <a16:creationId xmlns:a16="http://schemas.microsoft.com/office/drawing/2014/main" id="{600A99A2-84A3-41B1-966D-3BF470BAB221}"/>
              </a:ext>
            </a:extLst>
          </p:cNvPr>
          <p:cNvPicPr>
            <a:picLocks noChangeAspect="1"/>
          </p:cNvPicPr>
          <p:nvPr/>
        </p:nvPicPr>
        <p:blipFill>
          <a:blip r:embed="rId4"/>
          <a:stretch>
            <a:fillRect/>
          </a:stretch>
        </p:blipFill>
        <p:spPr>
          <a:xfrm>
            <a:off x="318713" y="950120"/>
            <a:ext cx="7298004" cy="3894273"/>
          </a:xfrm>
          <a:prstGeom prst="rect">
            <a:avLst/>
          </a:prstGeom>
        </p:spPr>
      </p:pic>
      <p:sp>
        <p:nvSpPr>
          <p:cNvPr id="4" name="Rectangle 3">
            <a:extLst>
              <a:ext uri="{FF2B5EF4-FFF2-40B4-BE49-F238E27FC236}">
                <a16:creationId xmlns:a16="http://schemas.microsoft.com/office/drawing/2014/main" id="{36F4ED01-E9BF-4350-B02E-C7854366C370}"/>
              </a:ext>
            </a:extLst>
          </p:cNvPr>
          <p:cNvSpPr/>
          <p:nvPr/>
        </p:nvSpPr>
        <p:spPr>
          <a:xfrm>
            <a:off x="4356032" y="4255449"/>
            <a:ext cx="1359568" cy="38501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pic>
        <p:nvPicPr>
          <p:cNvPr id="2" name="Picture 1" descr="Graphical user interface, text, application&#10;&#10;Description automatically generated">
            <a:extLst>
              <a:ext uri="{FF2B5EF4-FFF2-40B4-BE49-F238E27FC236}">
                <a16:creationId xmlns:a16="http://schemas.microsoft.com/office/drawing/2014/main" id="{FF30EEEE-A1F2-48B6-A29B-CEF78E9B8182}"/>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r="-550"/>
          <a:stretch/>
        </p:blipFill>
        <p:spPr>
          <a:xfrm>
            <a:off x="10840425" y="5754217"/>
            <a:ext cx="1160682" cy="1034934"/>
          </a:xfrm>
          <a:prstGeom prst="rect">
            <a:avLst/>
          </a:prstGeom>
        </p:spPr>
      </p:pic>
      <p:sp>
        <p:nvSpPr>
          <p:cNvPr id="5" name="Text Placeholder 3">
            <a:extLst>
              <a:ext uri="{FF2B5EF4-FFF2-40B4-BE49-F238E27FC236}">
                <a16:creationId xmlns:a16="http://schemas.microsoft.com/office/drawing/2014/main" id="{54A67F25-2AE8-43B0-A085-4B5C171B8C7A}"/>
              </a:ext>
            </a:extLst>
          </p:cNvPr>
          <p:cNvSpPr txBox="1">
            <a:spLocks/>
          </p:cNvSpPr>
          <p:nvPr/>
        </p:nvSpPr>
        <p:spPr>
          <a:xfrm>
            <a:off x="6263906" y="2796444"/>
            <a:ext cx="5544426" cy="2841666"/>
          </a:xfrm>
          <a:prstGeom prst="rect">
            <a:avLst/>
          </a:prstGeom>
          <a:solidFill>
            <a:schemeClr val="bg1"/>
          </a:solidFill>
          <a:ln w="38100">
            <a:solidFill>
              <a:schemeClr val="tx1"/>
            </a:solidFill>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400" b="1">
                <a:latin typeface="+mj-lt"/>
              </a:rPr>
              <a:t>Born in 1910 in Skopje, North Macedonia</a:t>
            </a:r>
          </a:p>
          <a:p>
            <a:r>
              <a:rPr lang="en-GB" sz="2400" b="1">
                <a:latin typeface="+mj-lt"/>
              </a:rPr>
              <a:t>Died in 1997 in Calcutta, India</a:t>
            </a:r>
          </a:p>
          <a:p>
            <a:r>
              <a:rPr lang="en-GB" sz="2400" b="1">
                <a:latin typeface="+mj-lt"/>
              </a:rPr>
              <a:t>Patron saint of World Youth Day, Missionaries of Charity and is a co-patron of the Archdiocese of Calcutta, alongside St Francis Xavier</a:t>
            </a:r>
          </a:p>
        </p:txBody>
      </p:sp>
      <p:sp>
        <p:nvSpPr>
          <p:cNvPr id="9" name="Rectangle 8">
            <a:extLst>
              <a:ext uri="{FF2B5EF4-FFF2-40B4-BE49-F238E27FC236}">
                <a16:creationId xmlns:a16="http://schemas.microsoft.com/office/drawing/2014/main" id="{51B94332-BF98-421A-BB03-2C0DD6E73FD3}"/>
              </a:ext>
            </a:extLst>
          </p:cNvPr>
          <p:cNvSpPr/>
          <p:nvPr/>
        </p:nvSpPr>
        <p:spPr>
          <a:xfrm>
            <a:off x="3842" y="-44556"/>
            <a:ext cx="12192000" cy="794098"/>
          </a:xfrm>
          <a:prstGeom prst="rect">
            <a:avLst/>
          </a:prstGeom>
          <a:solidFill>
            <a:srgbClr val="019C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descr="Graphical user interface, text, application&#10;&#10;Description automatically generated">
            <a:extLst>
              <a:ext uri="{FF2B5EF4-FFF2-40B4-BE49-F238E27FC236}">
                <a16:creationId xmlns:a16="http://schemas.microsoft.com/office/drawing/2014/main" id="{960B9F85-DD65-4EF4-9547-EE26F86945DA}"/>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296485" y="72152"/>
            <a:ext cx="689576" cy="777981"/>
          </a:xfrm>
          <a:prstGeom prst="rect">
            <a:avLst/>
          </a:prstGeom>
        </p:spPr>
      </p:pic>
      <p:sp>
        <p:nvSpPr>
          <p:cNvPr id="12" name="Title 1">
            <a:extLst>
              <a:ext uri="{FF2B5EF4-FFF2-40B4-BE49-F238E27FC236}">
                <a16:creationId xmlns:a16="http://schemas.microsoft.com/office/drawing/2014/main" id="{561C75F9-E453-4DE0-8988-20A3CF342F39}"/>
              </a:ext>
            </a:extLst>
          </p:cNvPr>
          <p:cNvSpPr txBox="1">
            <a:spLocks/>
          </p:cNvSpPr>
          <p:nvPr/>
        </p:nvSpPr>
        <p:spPr>
          <a:xfrm>
            <a:off x="3130180" y="50096"/>
            <a:ext cx="5984801" cy="611970"/>
          </a:xfrm>
          <a:prstGeom prst="rect">
            <a:avLst/>
          </a:prstGeom>
          <a:solidFill>
            <a:schemeClr val="bg1"/>
          </a:solidFill>
          <a:ln w="28575">
            <a:solidFill>
              <a:schemeClr val="tx1"/>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3600" b="1"/>
              <a:t>St Teresa of Calcutta</a:t>
            </a:r>
          </a:p>
        </p:txBody>
      </p:sp>
      <p:pic>
        <p:nvPicPr>
          <p:cNvPr id="11" name="Picture 10" descr="Graphical user interface, text, application&#10;&#10;Description automatically generated">
            <a:extLst>
              <a:ext uri="{FF2B5EF4-FFF2-40B4-BE49-F238E27FC236}">
                <a16:creationId xmlns:a16="http://schemas.microsoft.com/office/drawing/2014/main" id="{4050532E-1567-4A41-A5DD-A7A819327201}"/>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83834" y="54433"/>
            <a:ext cx="973110" cy="1123537"/>
          </a:xfrm>
          <a:prstGeom prst="rect">
            <a:avLst/>
          </a:prstGeom>
        </p:spPr>
      </p:pic>
    </p:spTree>
    <p:extLst>
      <p:ext uri="{BB962C8B-B14F-4D97-AF65-F5344CB8AC3E}">
        <p14:creationId xmlns:p14="http://schemas.microsoft.com/office/powerpoint/2010/main" val="2308753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1" name="Rectangle 90">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a:extLst>
              <a:ext uri="{FF2B5EF4-FFF2-40B4-BE49-F238E27FC236}">
                <a16:creationId xmlns:a16="http://schemas.microsoft.com/office/drawing/2014/main" id="{B7DDE610-B80F-4764-95E7-A9E8C4ADCB8D}"/>
              </a:ext>
            </a:extLst>
          </p:cNvPr>
          <p:cNvSpPr>
            <a:spLocks noGrp="1"/>
          </p:cNvSpPr>
          <p:nvPr>
            <p:ph type="title"/>
          </p:nvPr>
        </p:nvSpPr>
        <p:spPr>
          <a:xfrm>
            <a:off x="838201" y="365125"/>
            <a:ext cx="5251316" cy="1807305"/>
          </a:xfrm>
        </p:spPr>
        <p:txBody>
          <a:bodyPr vert="horz" lIns="91440" tIns="45720" rIns="91440" bIns="45720" rtlCol="0" anchor="ctr">
            <a:normAutofit/>
          </a:bodyPr>
          <a:lstStyle/>
          <a:p>
            <a:r>
              <a:rPr lang="en-US" b="1"/>
              <a:t>St Teresa of Calcutta</a:t>
            </a:r>
          </a:p>
        </p:txBody>
      </p:sp>
      <p:sp>
        <p:nvSpPr>
          <p:cNvPr id="7" name="Text Placeholder 3">
            <a:extLst>
              <a:ext uri="{FF2B5EF4-FFF2-40B4-BE49-F238E27FC236}">
                <a16:creationId xmlns:a16="http://schemas.microsoft.com/office/drawing/2014/main" id="{230B6814-E183-41B5-94E4-73B33DD5B0D1}"/>
              </a:ext>
            </a:extLst>
          </p:cNvPr>
          <p:cNvSpPr txBox="1">
            <a:spLocks/>
          </p:cNvSpPr>
          <p:nvPr/>
        </p:nvSpPr>
        <p:spPr>
          <a:xfrm>
            <a:off x="838200" y="2333297"/>
            <a:ext cx="4619621" cy="384366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700"/>
              <a:t>Born </a:t>
            </a:r>
            <a:r>
              <a:rPr lang="en-US" sz="1700" b="0" i="0">
                <a:effectLst/>
              </a:rPr>
              <a:t>Agnes Gonxha Bojaxhiu</a:t>
            </a:r>
            <a:r>
              <a:rPr lang="en-US" sz="1700"/>
              <a:t> in Skopje, she moved to Ireland at the age of 18 and then to India where she lived for most of her life.</a:t>
            </a:r>
          </a:p>
          <a:p>
            <a:r>
              <a:rPr lang="en-US" sz="1700" b="0" i="0">
                <a:effectLst/>
              </a:rPr>
              <a:t>She wanted to pursue missionary work and joined the Sisters of Loreto, receiving the name Sister Mary Teresa after St. Therese of Lisieux. </a:t>
            </a:r>
          </a:p>
          <a:p>
            <a:r>
              <a:rPr lang="en-US" sz="1700" b="0" i="0">
                <a:effectLst/>
              </a:rPr>
              <a:t>In 1929, she travelled to India and </a:t>
            </a:r>
            <a:r>
              <a:rPr lang="en-US" sz="1700"/>
              <a:t>a</a:t>
            </a:r>
            <a:r>
              <a:rPr lang="en-US" sz="1700" b="0" i="0">
                <a:effectLst/>
              </a:rPr>
              <a:t>fter making her First Profession of Vows, Sister Teresa was assigned to the Loreto Entally community in Calcutta </a:t>
            </a:r>
            <a:r>
              <a:rPr lang="en-US" sz="1700"/>
              <a:t>where she </a:t>
            </a:r>
            <a:r>
              <a:rPr lang="en-US" sz="1700" b="0" i="0">
                <a:effectLst/>
              </a:rPr>
              <a:t>taught at St. Mary's School for girls, becoming the school's principal in 1944.</a:t>
            </a:r>
          </a:p>
          <a:p>
            <a:endParaRPr lang="en-US" sz="1700" b="0" i="0">
              <a:effectLst/>
            </a:endParaRPr>
          </a:p>
          <a:p>
            <a:pPr marL="0"/>
            <a:endParaRPr lang="en-US" sz="1700"/>
          </a:p>
        </p:txBody>
      </p:sp>
      <p:pic>
        <p:nvPicPr>
          <p:cNvPr id="73" name="Picture 72">
            <a:extLst>
              <a:ext uri="{FF2B5EF4-FFF2-40B4-BE49-F238E27FC236}">
                <a16:creationId xmlns:a16="http://schemas.microsoft.com/office/drawing/2014/main" id="{82BB41D3-A3E7-4B27-A725-F794CC25E6CC}"/>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r="-2"/>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pic>
        <p:nvPicPr>
          <p:cNvPr id="3" name="Picture 2" descr="Shape, rectangle&#10;&#10;Description automatically generated">
            <a:extLst>
              <a:ext uri="{FF2B5EF4-FFF2-40B4-BE49-F238E27FC236}">
                <a16:creationId xmlns:a16="http://schemas.microsoft.com/office/drawing/2014/main" id="{405A83B5-13C2-4301-85DB-4F5D0A7C642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48797"/>
            <a:ext cx="12192000" cy="6911161"/>
          </a:xfrm>
          <a:prstGeom prst="rect">
            <a:avLst/>
          </a:prstGeom>
        </p:spPr>
      </p:pic>
      <p:pic>
        <p:nvPicPr>
          <p:cNvPr id="5" name="Picture 4" descr="Graphical user interface, text, application&#10;&#10;Description automatically generated">
            <a:extLst>
              <a:ext uri="{FF2B5EF4-FFF2-40B4-BE49-F238E27FC236}">
                <a16:creationId xmlns:a16="http://schemas.microsoft.com/office/drawing/2014/main" id="{F8C15F3E-FEF1-4DF6-860B-64F201A3C177}"/>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r="-550"/>
          <a:stretch/>
        </p:blipFill>
        <p:spPr>
          <a:xfrm>
            <a:off x="11008774" y="5904846"/>
            <a:ext cx="1027775" cy="902028"/>
          </a:xfrm>
          <a:prstGeom prst="rect">
            <a:avLst/>
          </a:prstGeom>
        </p:spPr>
      </p:pic>
      <p:sp>
        <p:nvSpPr>
          <p:cNvPr id="4" name="Rectangle 3">
            <a:extLst>
              <a:ext uri="{FF2B5EF4-FFF2-40B4-BE49-F238E27FC236}">
                <a16:creationId xmlns:a16="http://schemas.microsoft.com/office/drawing/2014/main" id="{B07146F6-95C9-45CF-816D-B8278B35461A}"/>
              </a:ext>
            </a:extLst>
          </p:cNvPr>
          <p:cNvSpPr/>
          <p:nvPr/>
        </p:nvSpPr>
        <p:spPr>
          <a:xfrm>
            <a:off x="3842" y="-44556"/>
            <a:ext cx="12192000" cy="794098"/>
          </a:xfrm>
          <a:prstGeom prst="rect">
            <a:avLst/>
          </a:prstGeom>
          <a:solidFill>
            <a:srgbClr val="019C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 name="Picture 1" descr="Graphical user interface, text, application&#10;&#10;Description automatically generated">
            <a:extLst>
              <a:ext uri="{FF2B5EF4-FFF2-40B4-BE49-F238E27FC236}">
                <a16:creationId xmlns:a16="http://schemas.microsoft.com/office/drawing/2014/main" id="{E3E56B9E-368D-4194-A147-E6CD3F49CB7E}"/>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66113" y="1271"/>
            <a:ext cx="866786" cy="1008350"/>
          </a:xfrm>
          <a:prstGeom prst="rect">
            <a:avLst/>
          </a:prstGeom>
        </p:spPr>
      </p:pic>
    </p:spTree>
    <p:extLst>
      <p:ext uri="{BB962C8B-B14F-4D97-AF65-F5344CB8AC3E}">
        <p14:creationId xmlns:p14="http://schemas.microsoft.com/office/powerpoint/2010/main" val="83746779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50a1efa9-47d8-481f-aad5-38d3c45f03e8">
      <UserInfo>
        <DisplayName>Hannah Stewart</DisplayName>
        <AccountId>176</AccountId>
        <AccountType/>
      </UserInfo>
      <UserInfo>
        <DisplayName>Caoimhe McCann</DisplayName>
        <AccountId>2055</AccountId>
        <AccountType/>
      </UserInfo>
      <UserInfo>
        <DisplayName>Fran Lawson</DisplayName>
        <AccountId>138</AccountId>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48628523892CD3469F6D510BB3BB09EA" ma:contentTypeVersion="13" ma:contentTypeDescription="Create a new document." ma:contentTypeScope="" ma:versionID="0bdc27f614213de140f6fc5e83d62f9f">
  <xsd:schema xmlns:xsd="http://www.w3.org/2001/XMLSchema" xmlns:xs="http://www.w3.org/2001/XMLSchema" xmlns:p="http://schemas.microsoft.com/office/2006/metadata/properties" xmlns:ns2="2478a3cb-fcb4-441a-8857-551f030dc71f" xmlns:ns3="50a1efa9-47d8-481f-aad5-38d3c45f03e8" targetNamespace="http://schemas.microsoft.com/office/2006/metadata/properties" ma:root="true" ma:fieldsID="b50208e2aac38c98e7d55721a805a159" ns2:_="" ns3:_="">
    <xsd:import namespace="2478a3cb-fcb4-441a-8857-551f030dc71f"/>
    <xsd:import namespace="50a1efa9-47d8-481f-aad5-38d3c45f03e8"/>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3:SharedWithUsers" minOccurs="0"/>
                <xsd:element ref="ns3:SharedWithDetails" minOccurs="0"/>
                <xsd:element ref="ns2:MediaServiceLocation" minOccurs="0"/>
                <xsd:element ref="ns2:MediaServiceEventHashCode" minOccurs="0"/>
                <xsd:element ref="ns2:MediaServiceGenerationTime" minOccurs="0"/>
                <xsd:element ref="ns2:MediaServiceAutoKeyPoints" minOccurs="0"/>
                <xsd:element ref="ns2:MediaServiceKeyPoint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478a3cb-fcb4-441a-8857-551f030dc71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5" nillable="true" ma:displayName="MediaServiceLocation" ma:internalName="MediaServiceLocation"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50a1efa9-47d8-481f-aad5-38d3c45f03e8"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A71747B-35FD-45EE-A2A7-4237DBBC4B7B}">
  <ds:schemaRefs>
    <ds:schemaRef ds:uri="http://schemas.microsoft.com/sharepoint/v3/contenttype/forms"/>
  </ds:schemaRefs>
</ds:datastoreItem>
</file>

<file path=customXml/itemProps2.xml><?xml version="1.0" encoding="utf-8"?>
<ds:datastoreItem xmlns:ds="http://schemas.openxmlformats.org/officeDocument/2006/customXml" ds:itemID="{3E220BB9-2064-4B3A-8F18-B4D82C7F593D}">
  <ds:schemaRefs>
    <ds:schemaRef ds:uri="2478a3cb-fcb4-441a-8857-551f030dc71f"/>
    <ds:schemaRef ds:uri="50a1efa9-47d8-481f-aad5-38d3c45f03e8"/>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635795B4-EE90-4A2B-8D07-8F25908ECBC8}">
  <ds:schemaRefs>
    <ds:schemaRef ds:uri="2478a3cb-fcb4-441a-8857-551f030dc71f"/>
    <ds:schemaRef ds:uri="50a1efa9-47d8-481f-aad5-38d3c45f03e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9</TotalTime>
  <Words>1755</Words>
  <Application>Microsoft Office PowerPoint</Application>
  <PresentationFormat>Widescreen</PresentationFormat>
  <Paragraphs>141</Paragraphs>
  <Slides>22</Slides>
  <Notes>14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22</vt:i4>
      </vt:variant>
    </vt:vector>
  </HeadingPairs>
  <TitlesOfParts>
    <vt:vector size="29" baseType="lpstr">
      <vt:lpstr>arial</vt:lpstr>
      <vt:lpstr>arial</vt:lpstr>
      <vt:lpstr>Calibri</vt:lpstr>
      <vt:lpstr>Calibri Light</vt:lpstr>
      <vt:lpstr>ProximaNova-Regular</vt:lpstr>
      <vt:lpstr>Symbol</vt:lpstr>
      <vt:lpstr>Office Theme</vt:lpstr>
      <vt:lpstr>PowerPoint Presentation</vt:lpstr>
      <vt:lpstr>PowerPoint Presentation</vt:lpstr>
      <vt:lpstr>PowerPoint Presentation</vt:lpstr>
      <vt:lpstr>PowerPoint Presentation</vt:lpstr>
      <vt:lpstr>What does the church say  about the Common Good?</vt:lpstr>
      <vt:lpstr>What does the church say about the Common Good?</vt:lpstr>
      <vt:lpstr>PowerPoint Presentation</vt:lpstr>
      <vt:lpstr>PowerPoint Presentation</vt:lpstr>
      <vt:lpstr>St Teresa of Calcutta</vt:lpstr>
      <vt:lpstr>St Teresa of Calcutta</vt:lpstr>
      <vt:lpstr>St Teresa of Calcutta</vt:lpstr>
      <vt:lpstr>Magnus MacFarlane Barrow</vt:lpstr>
      <vt:lpstr>PowerPoint Presentation</vt:lpstr>
      <vt:lpstr>PowerPoint Presentation</vt:lpstr>
      <vt:lpstr>PowerPoint Presentation</vt:lpstr>
      <vt:lpstr>PowerPoint Presentation</vt:lpstr>
      <vt:lpstr>PowerPoint Presentation</vt:lpstr>
      <vt:lpstr>PowerPoint Presentation</vt:lpstr>
      <vt:lpstr>Journal Time</vt:lpstr>
      <vt:lpstr>PowerPoint Presentation</vt:lpstr>
      <vt:lpstr>Reflection</vt:lpstr>
      <vt:lpstr>Mary’s Meals prayer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Anna Dunne</dc:creator>
  <cp:lastModifiedBy>Ellie Leatherbarrow</cp:lastModifiedBy>
  <cp:revision>272</cp:revision>
  <dcterms:created xsi:type="dcterms:W3CDTF">2021-05-27T11:59:06Z</dcterms:created>
  <dcterms:modified xsi:type="dcterms:W3CDTF">2023-07-13T09:09:32Z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0x01010048628523892CD3469F6D510BB3BB09EA</vt:lpwstr>
  </property>
</Properties>
</file>