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7"/>
  </p:notesMasterIdLst>
  <p:handoutMasterIdLst>
    <p:handoutMasterId r:id="rId38"/>
  </p:handoutMasterIdLst>
  <p:sldIdLst>
    <p:sldId id="256" r:id="rId5"/>
    <p:sldId id="257" r:id="rId6"/>
    <p:sldId id="258" r:id="rId7"/>
    <p:sldId id="287" r:id="rId8"/>
    <p:sldId id="260" r:id="rId9"/>
    <p:sldId id="261" r:id="rId10"/>
    <p:sldId id="262" r:id="rId11"/>
    <p:sldId id="263" r:id="rId12"/>
    <p:sldId id="288"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9"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9"/>
    <p:restoredTop sz="77168"/>
  </p:normalViewPr>
  <p:slideViewPr>
    <p:cSldViewPr snapToGrid="0" snapToObjects="1">
      <p:cViewPr varScale="1">
        <p:scale>
          <a:sx n="97" d="100"/>
          <a:sy n="97" d="100"/>
        </p:scale>
        <p:origin x="1208" y="200"/>
      </p:cViewPr>
      <p:guideLst/>
    </p:cSldViewPr>
  </p:slideViewPr>
  <p:notesTextViewPr>
    <p:cViewPr>
      <p:scale>
        <a:sx n="1" d="1"/>
        <a:sy n="1" d="1"/>
      </p:scale>
      <p:origin x="0" y="0"/>
    </p:cViewPr>
  </p:notesTextViewPr>
  <p:notesViewPr>
    <p:cSldViewPr snapToGrid="0" snapToObjects="1">
      <p:cViewPr varScale="1">
        <p:scale>
          <a:sx n="70" d="100"/>
          <a:sy n="70" d="100"/>
        </p:scale>
        <p:origin x="216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BC5BD8-F83C-A441-9E9F-E26B95898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A5B425-19D0-F646-9187-0C57CFAF54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C9964-3B7E-EC4C-AEFC-33D43ED07871}" type="datetimeFigureOut">
              <a:rPr lang="en-US" smtClean="0"/>
              <a:t>2/11/21</a:t>
            </a:fld>
            <a:endParaRPr lang="en-US"/>
          </a:p>
        </p:txBody>
      </p:sp>
      <p:sp>
        <p:nvSpPr>
          <p:cNvPr id="4" name="Footer Placeholder 3">
            <a:extLst>
              <a:ext uri="{FF2B5EF4-FFF2-40B4-BE49-F238E27FC236}">
                <a16:creationId xmlns:a16="http://schemas.microsoft.com/office/drawing/2014/main" id="{7BE7A578-13BA-F64F-B069-48B2DDE498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9BB20D-65DB-7640-B95A-CF6C3BF33F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5786AD-E345-064B-9B55-13CBC5FC0AC2}" type="slidenum">
              <a:rPr lang="en-US" smtClean="0"/>
              <a:t>‹#›</a:t>
            </a:fld>
            <a:endParaRPr lang="en-US"/>
          </a:p>
        </p:txBody>
      </p:sp>
    </p:spTree>
    <p:extLst>
      <p:ext uri="{BB962C8B-B14F-4D97-AF65-F5344CB8AC3E}">
        <p14:creationId xmlns:p14="http://schemas.microsoft.com/office/powerpoint/2010/main" val="3808684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B4682-21B2-2E4D-8451-F164AED8CD6F}" type="datetimeFigureOut">
              <a:rPr lang="en-US" smtClean="0"/>
              <a:t>2/11/21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A85A1-C748-1C4E-A024-3B4CFD0933F7}" type="slidenum">
              <a:rPr lang="en-US" smtClean="0"/>
              <a:t>‹#›</a:t>
            </a:fld>
            <a:endParaRPr lang="en-US"/>
          </a:p>
        </p:txBody>
      </p:sp>
    </p:spTree>
    <p:extLst>
      <p:ext uri="{BB962C8B-B14F-4D97-AF65-F5344CB8AC3E}">
        <p14:creationId xmlns:p14="http://schemas.microsoft.com/office/powerpoint/2010/main" val="248153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A85A1-C748-1C4E-A024-3B4CFD0933F7}" type="slidenum">
              <a:rPr lang="en-US" smtClean="0"/>
              <a:t>3</a:t>
            </a:fld>
            <a:endParaRPr lang="en-US"/>
          </a:p>
        </p:txBody>
      </p:sp>
    </p:spTree>
    <p:extLst>
      <p:ext uri="{BB962C8B-B14F-4D97-AF65-F5344CB8AC3E}">
        <p14:creationId xmlns:p14="http://schemas.microsoft.com/office/powerpoint/2010/main" val="13924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i="1" dirty="0">
                <a:latin typeface="Times New Roman"/>
                <a:cs typeface="Times New Roman"/>
              </a:rPr>
              <a:t>Discuss and Explain</a:t>
            </a:r>
            <a:endParaRPr lang="en-US" dirty="0">
              <a:latin typeface="Times New Roman"/>
              <a:cs typeface="Times New Roman"/>
            </a:endParaRPr>
          </a:p>
          <a:p>
            <a:pPr>
              <a:spcBef>
                <a:spcPts val="0"/>
              </a:spcBef>
              <a:spcAft>
                <a:spcPts val="0"/>
              </a:spcAft>
            </a:pPr>
            <a:r>
              <a:rPr lang="en-GB" i="1" dirty="0">
                <a:latin typeface="Times New Roman"/>
                <a:cs typeface="Times New Roman"/>
              </a:rPr>
              <a:t>Pilgrimages help to remind us of our connection to God and the wider Christian community. It gives us the opportunity to seek God away from all the distractions of everyday life.</a:t>
            </a:r>
            <a:endParaRPr lang="en-US" dirty="0">
              <a:latin typeface="Times New Roman"/>
              <a:cs typeface="Times New Roman"/>
            </a:endParaRPr>
          </a:p>
          <a:p>
            <a:pPr>
              <a:spcBef>
                <a:spcPts val="0"/>
              </a:spcBef>
              <a:spcAft>
                <a:spcPts val="0"/>
              </a:spcAft>
            </a:pPr>
            <a:r>
              <a:rPr lang="en-US" i="1" dirty="0">
                <a:latin typeface="Times New Roman"/>
                <a:cs typeface="Times New Roman"/>
              </a:rPr>
              <a:t>“To go on pilgrimage really means to step out of ourselves in order to encounter God”</a:t>
            </a:r>
            <a:endParaRPr lang="en-US"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DF7A85A1-C748-1C4E-A024-3B4CFD0933F7}" type="slidenum">
              <a:rPr lang="en-US" smtClean="0"/>
              <a:t>7</a:t>
            </a:fld>
            <a:endParaRPr lang="en-US"/>
          </a:p>
        </p:txBody>
      </p:sp>
    </p:spTree>
    <p:extLst>
      <p:ext uri="{BB962C8B-B14F-4D97-AF65-F5344CB8AC3E}">
        <p14:creationId xmlns:p14="http://schemas.microsoft.com/office/powerpoint/2010/main" val="38467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Times New Roman"/>
                <a:cs typeface="Times New Roman"/>
              </a:rPr>
              <a:t>The quote from Pope Benedict came from an address given during a visit to a place called Santiago de Compostela. Has anyone heard of that place before? It’s the site of a pilgrimage called the ‘Camino de Santiago’. Here is a short video to explain…</a:t>
            </a:r>
            <a:endParaRPr lang="en-US"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DF7A85A1-C748-1C4E-A024-3B4CFD0933F7}" type="slidenum">
              <a:rPr lang="en-US" smtClean="0"/>
              <a:t>8</a:t>
            </a:fld>
            <a:endParaRPr lang="en-US"/>
          </a:p>
        </p:txBody>
      </p:sp>
    </p:spTree>
    <p:extLst>
      <p:ext uri="{BB962C8B-B14F-4D97-AF65-F5344CB8AC3E}">
        <p14:creationId xmlns:p14="http://schemas.microsoft.com/office/powerpoint/2010/main" val="416740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www.youtube.com</a:t>
            </a:r>
            <a:r>
              <a:rPr lang="en-GB" dirty="0"/>
              <a:t>/</a:t>
            </a:r>
            <a:r>
              <a:rPr lang="en-GB" dirty="0" err="1"/>
              <a:t>watch?v</a:t>
            </a:r>
            <a:r>
              <a:rPr lang="en-GB" dirty="0"/>
              <a:t>=PeQAYiP3Cj0</a:t>
            </a:r>
          </a:p>
        </p:txBody>
      </p:sp>
      <p:sp>
        <p:nvSpPr>
          <p:cNvPr id="4" name="Slide Number Placeholder 3"/>
          <p:cNvSpPr>
            <a:spLocks noGrp="1"/>
          </p:cNvSpPr>
          <p:nvPr>
            <p:ph type="sldNum" sz="quarter" idx="5"/>
          </p:nvPr>
        </p:nvSpPr>
        <p:spPr/>
        <p:txBody>
          <a:bodyPr/>
          <a:lstStyle/>
          <a:p>
            <a:fld id="{DF7A85A1-C748-1C4E-A024-3B4CFD0933F7}" type="slidenum">
              <a:rPr lang="en-US" smtClean="0"/>
              <a:t>9</a:t>
            </a:fld>
            <a:endParaRPr lang="en-US"/>
          </a:p>
        </p:txBody>
      </p:sp>
    </p:spTree>
    <p:extLst>
      <p:ext uri="{BB962C8B-B14F-4D97-AF65-F5344CB8AC3E}">
        <p14:creationId xmlns:p14="http://schemas.microsoft.com/office/powerpoint/2010/main" val="350249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a:cs typeface="Times New Roman"/>
              </a:rPr>
              <a:t>In small groups, come up with a list of items you would bring with you if you were walking the Camino and why. Feedback to the rest of the group. </a:t>
            </a:r>
          </a:p>
          <a:p>
            <a:endParaRPr lang="en-US" i="1" dirty="0"/>
          </a:p>
          <a:p>
            <a:r>
              <a:rPr lang="en-US" i="1" dirty="0">
                <a:latin typeface="Times New Roman"/>
                <a:cs typeface="Times New Roman"/>
              </a:rPr>
              <a:t>The next slides will show items that pilgrims actually do take on the Camino...</a:t>
            </a:r>
            <a:endParaRPr lang="en-US" i="1" dirty="0"/>
          </a:p>
          <a:p>
            <a:endParaRPr lang="en-US" dirty="0"/>
          </a:p>
        </p:txBody>
      </p:sp>
      <p:sp>
        <p:nvSpPr>
          <p:cNvPr id="4" name="Slide Number Placeholder 3"/>
          <p:cNvSpPr>
            <a:spLocks noGrp="1"/>
          </p:cNvSpPr>
          <p:nvPr>
            <p:ph type="sldNum" sz="quarter" idx="5"/>
          </p:nvPr>
        </p:nvSpPr>
        <p:spPr/>
        <p:txBody>
          <a:bodyPr/>
          <a:lstStyle/>
          <a:p>
            <a:fld id="{DF7A85A1-C748-1C4E-A024-3B4CFD0933F7}" type="slidenum">
              <a:rPr lang="en-US" smtClean="0"/>
              <a:t>12</a:t>
            </a:fld>
            <a:endParaRPr lang="en-US"/>
          </a:p>
        </p:txBody>
      </p:sp>
    </p:spTree>
    <p:extLst>
      <p:ext uri="{BB962C8B-B14F-4D97-AF65-F5344CB8AC3E}">
        <p14:creationId xmlns:p14="http://schemas.microsoft.com/office/powerpoint/2010/main" val="131684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Times New Roman"/>
                <a:cs typeface="Times New Roman"/>
              </a:rPr>
              <a:t>Although the journeys St Bona made throughout her life were extremely long and arduous, we do not have to walk thousands of miles to make a pilgrimage. If you remember what Pope Benedict said: “</a:t>
            </a:r>
            <a:r>
              <a:rPr lang="en-US" i="1" dirty="0">
                <a:latin typeface="Times New Roman"/>
                <a:cs typeface="Times New Roman"/>
              </a:rPr>
              <a:t>To go on pilgrimage is not simply to visit a place to admire its treasures of nature, art or history.” A pilgrimage doesn’t have to be a physical journey, it can be a spiritual one too. You are all too young to be walking the Camino, but you can still seek God where you are right now. Our entire lives can be a spiritual pilgrimage. And the FIA Award can help us on our journey. As we said earlier, much like the items the pilgrims carry on the Camino, the FIA award can be an ‘item’ we carry with us to help us seek the Lord throughout our lives.</a:t>
            </a:r>
            <a:endParaRPr lang="en-US"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DF7A85A1-C748-1C4E-A024-3B4CFD0933F7}" type="slidenum">
              <a:rPr lang="en-US" smtClean="0"/>
              <a:t>28</a:t>
            </a:fld>
            <a:endParaRPr lang="en-US"/>
          </a:p>
        </p:txBody>
      </p:sp>
    </p:spTree>
    <p:extLst>
      <p:ext uri="{BB962C8B-B14F-4D97-AF65-F5344CB8AC3E}">
        <p14:creationId xmlns:p14="http://schemas.microsoft.com/office/powerpoint/2010/main" val="28803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a:cs typeface="Times New Roman"/>
              </a:rPr>
              <a:t>Do you think you’ve been on any pilgrimages in your life? How have you sought the Lord? Look back on notes you made earlier. Do you think your time doing the award has been a pilgrimage? Have you sought and found God in the actions that you’ve done?</a:t>
            </a:r>
            <a:endParaRPr lang="en-US"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DF7A85A1-C748-1C4E-A024-3B4CFD0933F7}" type="slidenum">
              <a:rPr lang="en-US" smtClean="0"/>
              <a:t>29</a:t>
            </a:fld>
            <a:endParaRPr lang="en-US"/>
          </a:p>
        </p:txBody>
      </p:sp>
    </p:spTree>
    <p:extLst>
      <p:ext uri="{BB962C8B-B14F-4D97-AF65-F5344CB8AC3E}">
        <p14:creationId xmlns:p14="http://schemas.microsoft.com/office/powerpoint/2010/main" val="352351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a:cs typeface="Times New Roman"/>
              </a:rPr>
              <a:t>Hand out prayer cards to help with focused reflection on walk. </a:t>
            </a:r>
            <a:endParaRPr lang="en-US"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DF7A85A1-C748-1C4E-A024-3B4CFD0933F7}" type="slidenum">
              <a:rPr lang="en-US" smtClean="0"/>
              <a:t>30</a:t>
            </a:fld>
            <a:endParaRPr lang="en-US"/>
          </a:p>
        </p:txBody>
      </p:sp>
    </p:spTree>
    <p:extLst>
      <p:ext uri="{BB962C8B-B14F-4D97-AF65-F5344CB8AC3E}">
        <p14:creationId xmlns:p14="http://schemas.microsoft.com/office/powerpoint/2010/main" val="104054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Prayer cards if needed. </a:t>
            </a:r>
          </a:p>
        </p:txBody>
      </p:sp>
      <p:sp>
        <p:nvSpPr>
          <p:cNvPr id="4" name="Slide Number Placeholder 3"/>
          <p:cNvSpPr>
            <a:spLocks noGrp="1"/>
          </p:cNvSpPr>
          <p:nvPr>
            <p:ph type="sldNum" sz="quarter" idx="5"/>
          </p:nvPr>
        </p:nvSpPr>
        <p:spPr/>
        <p:txBody>
          <a:bodyPr/>
          <a:lstStyle/>
          <a:p>
            <a:fld id="{DF7A85A1-C748-1C4E-A024-3B4CFD0933F7}" type="slidenum">
              <a:rPr lang="en-US" smtClean="0"/>
              <a:t>31</a:t>
            </a:fld>
            <a:endParaRPr lang="en-US"/>
          </a:p>
        </p:txBody>
      </p:sp>
    </p:spTree>
    <p:extLst>
      <p:ext uri="{BB962C8B-B14F-4D97-AF65-F5344CB8AC3E}">
        <p14:creationId xmlns:p14="http://schemas.microsoft.com/office/powerpoint/2010/main" val="1733734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155448" y="6373368"/>
            <a:ext cx="5901189" cy="320040"/>
          </a:xfrm>
        </p:spPr>
        <p:txBody>
          <a:bodyPr/>
          <a:lstStyle>
            <a:lvl1pPr>
              <a:defRPr sz="1200"/>
            </a:lvl1pPr>
          </a:lstStyle>
          <a:p>
            <a:r>
              <a:rPr lang="en-GB" dirty="0"/>
              <a:t>© Archdiocese of Liverpool, Animate Youth Ministries</a:t>
            </a:r>
            <a:endParaRPr lang="en-US" dirty="0"/>
          </a:p>
        </p:txBody>
      </p:sp>
      <p:pic>
        <p:nvPicPr>
          <p:cNvPr id="4" name="Picture 3">
            <a:extLst>
              <a:ext uri="{FF2B5EF4-FFF2-40B4-BE49-F238E27FC236}">
                <a16:creationId xmlns:a16="http://schemas.microsoft.com/office/drawing/2014/main" id="{0463C9CA-17DA-874A-9CE0-E90A481A423F}"/>
              </a:ext>
            </a:extLst>
          </p:cNvPr>
          <p:cNvPicPr>
            <a:picLocks noChangeAspect="1"/>
          </p:cNvPicPr>
          <p:nvPr userDrawn="1"/>
        </p:nvPicPr>
        <p:blipFill>
          <a:blip r:embed="rId2"/>
          <a:stretch>
            <a:fillRect/>
          </a:stretch>
        </p:blipFill>
        <p:spPr>
          <a:xfrm>
            <a:off x="10257397" y="5153288"/>
            <a:ext cx="1751723" cy="1540120"/>
          </a:xfrm>
          <a:prstGeom prst="rect">
            <a:avLst/>
          </a:prstGeom>
        </p:spPr>
      </p:pic>
      <p:sp>
        <p:nvSpPr>
          <p:cNvPr id="6" name="Title 1">
            <a:extLst>
              <a:ext uri="{FF2B5EF4-FFF2-40B4-BE49-F238E27FC236}">
                <a16:creationId xmlns:a16="http://schemas.microsoft.com/office/drawing/2014/main" id="{12B3D770-EA37-9D4F-B2D2-83DCEB44EDC7}"/>
              </a:ext>
            </a:extLst>
          </p:cNvPr>
          <p:cNvSpPr>
            <a:spLocks noGrp="1"/>
          </p:cNvSpPr>
          <p:nvPr>
            <p:ph type="title"/>
          </p:nvPr>
        </p:nvSpPr>
        <p:spPr bwMode="blackWhite">
          <a:xfrm>
            <a:off x="1560837" y="614607"/>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E8AE73BF-340B-974F-8469-05862EEE82A1}"/>
              </a:ext>
            </a:extLst>
          </p:cNvPr>
          <p:cNvSpPr>
            <a:spLocks noGrp="1"/>
          </p:cNvSpPr>
          <p:nvPr>
            <p:ph type="body" idx="1"/>
          </p:nvPr>
        </p:nvSpPr>
        <p:spPr>
          <a:xfrm>
            <a:off x="2655831" y="2620742"/>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828175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58AA3-A308-274C-B024-096945F14B8A}"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CE4EC-296B-604F-9115-BDB15E510187}" type="slidenum">
              <a:rPr lang="en-US" smtClean="0"/>
              <a:t>‹#›</a:t>
            </a:fld>
            <a:endParaRPr lang="en-US"/>
          </a:p>
        </p:txBody>
      </p:sp>
    </p:spTree>
    <p:extLst>
      <p:ext uri="{BB962C8B-B14F-4D97-AF65-F5344CB8AC3E}">
        <p14:creationId xmlns:p14="http://schemas.microsoft.com/office/powerpoint/2010/main" val="14447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58AA3-A308-274C-B024-096945F14B8A}"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CE4EC-296B-604F-9115-BDB15E510187}" type="slidenum">
              <a:rPr lang="en-US" smtClean="0"/>
              <a:t>‹#›</a:t>
            </a:fld>
            <a:endParaRPr lang="en-US"/>
          </a:p>
        </p:txBody>
      </p:sp>
    </p:spTree>
    <p:extLst>
      <p:ext uri="{BB962C8B-B14F-4D97-AF65-F5344CB8AC3E}">
        <p14:creationId xmlns:p14="http://schemas.microsoft.com/office/powerpoint/2010/main" val="240284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3B2C5B-D362-7246-910C-A776D546C27B}"/>
              </a:ext>
            </a:extLst>
          </p:cNvPr>
          <p:cNvPicPr>
            <a:picLocks noChangeAspect="1"/>
          </p:cNvPicPr>
          <p:nvPr userDrawn="1"/>
        </p:nvPicPr>
        <p:blipFill>
          <a:blip r:embed="rId2"/>
          <a:stretch>
            <a:fillRect/>
          </a:stretch>
        </p:blipFill>
        <p:spPr>
          <a:xfrm>
            <a:off x="10257397" y="5153288"/>
            <a:ext cx="1751723" cy="1540120"/>
          </a:xfrm>
          <a:prstGeom prst="rect">
            <a:avLst/>
          </a:prstGeom>
        </p:spPr>
      </p:pic>
      <p:sp>
        <p:nvSpPr>
          <p:cNvPr id="12" name="Title 1">
            <a:extLst>
              <a:ext uri="{FF2B5EF4-FFF2-40B4-BE49-F238E27FC236}">
                <a16:creationId xmlns:a16="http://schemas.microsoft.com/office/drawing/2014/main" id="{8F28B5A1-0372-6544-803A-2302D9B4547C}"/>
              </a:ext>
            </a:extLst>
          </p:cNvPr>
          <p:cNvSpPr>
            <a:spLocks noGrp="1"/>
          </p:cNvSpPr>
          <p:nvPr>
            <p:ph type="title"/>
          </p:nvPr>
        </p:nvSpPr>
        <p:spPr bwMode="blackWhite">
          <a:xfrm>
            <a:off x="1560837" y="614607"/>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dirty="0"/>
              <a:t>Click to edit Master title style</a:t>
            </a:r>
          </a:p>
        </p:txBody>
      </p:sp>
      <p:sp>
        <p:nvSpPr>
          <p:cNvPr id="13" name="Text Placeholder 2">
            <a:extLst>
              <a:ext uri="{FF2B5EF4-FFF2-40B4-BE49-F238E27FC236}">
                <a16:creationId xmlns:a16="http://schemas.microsoft.com/office/drawing/2014/main" id="{61BAD651-04E1-8C4B-A186-4CDF773AAB75}"/>
              </a:ext>
            </a:extLst>
          </p:cNvPr>
          <p:cNvSpPr>
            <a:spLocks noGrp="1"/>
          </p:cNvSpPr>
          <p:nvPr>
            <p:ph type="body" idx="1"/>
          </p:nvPr>
        </p:nvSpPr>
        <p:spPr>
          <a:xfrm>
            <a:off x="2655831" y="2620742"/>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Footer Placeholder 7">
            <a:extLst>
              <a:ext uri="{FF2B5EF4-FFF2-40B4-BE49-F238E27FC236}">
                <a16:creationId xmlns:a16="http://schemas.microsoft.com/office/drawing/2014/main" id="{47B4B0F3-352A-BB4C-8EB2-603C2FF564A8}"/>
              </a:ext>
            </a:extLst>
          </p:cNvPr>
          <p:cNvSpPr>
            <a:spLocks noGrp="1"/>
          </p:cNvSpPr>
          <p:nvPr>
            <p:ph type="ftr" sz="quarter" idx="11"/>
          </p:nvPr>
        </p:nvSpPr>
        <p:spPr>
          <a:xfrm>
            <a:off x="155448" y="6373368"/>
            <a:ext cx="5901189" cy="320040"/>
          </a:xfrm>
        </p:spPr>
        <p:txBody>
          <a:bodyPr/>
          <a:lstStyle>
            <a:lvl1pPr>
              <a:defRPr sz="1200"/>
            </a:lvl1pPr>
          </a:lstStyle>
          <a:p>
            <a:r>
              <a:rPr lang="en-GB" dirty="0"/>
              <a:t>© Archdiocese of Liverpool, Animate Youth Ministries</a:t>
            </a:r>
            <a:endParaRPr lang="en-US" dirty="0"/>
          </a:p>
        </p:txBody>
      </p:sp>
    </p:spTree>
    <p:extLst>
      <p:ext uri="{BB962C8B-B14F-4D97-AF65-F5344CB8AC3E}">
        <p14:creationId xmlns:p14="http://schemas.microsoft.com/office/powerpoint/2010/main" val="29676853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349095"/>
            <a:ext cx="9871596" cy="1790159"/>
          </a:xfrm>
        </p:spPr>
        <p:txBody>
          <a:bodyPr/>
          <a:lstStyle/>
          <a:p>
            <a:r>
              <a:rPr lang="en-US" dirty="0"/>
              <a:t>Click to edit Master title style</a:t>
            </a:r>
          </a:p>
        </p:txBody>
      </p:sp>
      <p:sp>
        <p:nvSpPr>
          <p:cNvPr id="3" name="Content Placeholder 2"/>
          <p:cNvSpPr>
            <a:spLocks noGrp="1"/>
          </p:cNvSpPr>
          <p:nvPr>
            <p:ph idx="1"/>
          </p:nvPr>
        </p:nvSpPr>
        <p:spPr>
          <a:xfrm>
            <a:off x="91440" y="2212406"/>
            <a:ext cx="12011292" cy="3968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F306FF0-FB00-EC41-B02D-37DC1077D0FB}"/>
              </a:ext>
            </a:extLst>
          </p:cNvPr>
          <p:cNvPicPr>
            <a:picLocks noChangeAspect="1"/>
          </p:cNvPicPr>
          <p:nvPr userDrawn="1"/>
        </p:nvPicPr>
        <p:blipFill rotWithShape="1">
          <a:blip r:embed="rId2">
            <a:clrChange>
              <a:clrFrom>
                <a:srgbClr val="FFFFFF"/>
              </a:clrFrom>
              <a:clrTo>
                <a:srgbClr val="FFFFFF">
                  <a:alpha val="0"/>
                </a:srgbClr>
              </a:clrTo>
            </a:clrChange>
          </a:blip>
          <a:srcRect r="2253" b="3524"/>
          <a:stretch/>
        </p:blipFill>
        <p:spPr>
          <a:xfrm>
            <a:off x="0" y="257213"/>
            <a:ext cx="2232055" cy="1936905"/>
          </a:xfrm>
          <a:prstGeom prst="rect">
            <a:avLst/>
          </a:prstGeom>
        </p:spPr>
      </p:pic>
      <p:sp>
        <p:nvSpPr>
          <p:cNvPr id="11" name="Footer Placeholder 7">
            <a:extLst>
              <a:ext uri="{FF2B5EF4-FFF2-40B4-BE49-F238E27FC236}">
                <a16:creationId xmlns:a16="http://schemas.microsoft.com/office/drawing/2014/main" id="{55020569-94AC-854B-AC9B-38495A913188}"/>
              </a:ext>
            </a:extLst>
          </p:cNvPr>
          <p:cNvSpPr>
            <a:spLocks noGrp="1"/>
          </p:cNvSpPr>
          <p:nvPr>
            <p:ph type="ftr" sz="quarter" idx="11"/>
          </p:nvPr>
        </p:nvSpPr>
        <p:spPr>
          <a:xfrm>
            <a:off x="155448" y="6373368"/>
            <a:ext cx="5901189" cy="320040"/>
          </a:xfrm>
        </p:spPr>
        <p:txBody>
          <a:bodyPr/>
          <a:lstStyle>
            <a:lvl1pPr>
              <a:defRPr sz="1200"/>
            </a:lvl1pPr>
          </a:lstStyle>
          <a:p>
            <a:r>
              <a:rPr lang="en-GB" dirty="0"/>
              <a:t>© Archdiocese of Liverpool, Animate Youth Ministries</a:t>
            </a:r>
            <a:endParaRPr lang="en-US" dirty="0"/>
          </a:p>
        </p:txBody>
      </p:sp>
    </p:spTree>
    <p:extLst>
      <p:ext uri="{BB962C8B-B14F-4D97-AF65-F5344CB8AC3E}">
        <p14:creationId xmlns:p14="http://schemas.microsoft.com/office/powerpoint/2010/main" val="87395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495" y="2286000"/>
            <a:ext cx="5353681" cy="38039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5775" y="2286000"/>
            <a:ext cx="5353681" cy="3803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E3E3C976-4EA8-7C46-A0A9-BF6BF7380278}"/>
              </a:ext>
            </a:extLst>
          </p:cNvPr>
          <p:cNvSpPr>
            <a:spLocks noGrp="1"/>
          </p:cNvSpPr>
          <p:nvPr>
            <p:ph type="title"/>
          </p:nvPr>
        </p:nvSpPr>
        <p:spPr>
          <a:xfrm>
            <a:off x="2231136" y="349095"/>
            <a:ext cx="9871596" cy="1790159"/>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1967E68D-CE8B-3642-9909-903FEF52AD81}"/>
              </a:ext>
            </a:extLst>
          </p:cNvPr>
          <p:cNvPicPr>
            <a:picLocks noChangeAspect="1"/>
          </p:cNvPicPr>
          <p:nvPr userDrawn="1"/>
        </p:nvPicPr>
        <p:blipFill rotWithShape="1">
          <a:blip r:embed="rId2">
            <a:clrChange>
              <a:clrFrom>
                <a:srgbClr val="FFFFFF"/>
              </a:clrFrom>
              <a:clrTo>
                <a:srgbClr val="FFFFFF">
                  <a:alpha val="0"/>
                </a:srgbClr>
              </a:clrTo>
            </a:clrChange>
          </a:blip>
          <a:srcRect r="2253" b="3524"/>
          <a:stretch/>
        </p:blipFill>
        <p:spPr>
          <a:xfrm>
            <a:off x="0" y="257213"/>
            <a:ext cx="2232055" cy="1936905"/>
          </a:xfrm>
          <a:prstGeom prst="rect">
            <a:avLst/>
          </a:prstGeom>
        </p:spPr>
      </p:pic>
      <p:sp>
        <p:nvSpPr>
          <p:cNvPr id="15" name="Footer Placeholder 7">
            <a:extLst>
              <a:ext uri="{FF2B5EF4-FFF2-40B4-BE49-F238E27FC236}">
                <a16:creationId xmlns:a16="http://schemas.microsoft.com/office/drawing/2014/main" id="{85CD7A6D-72A0-8047-9A1E-C13797D062A9}"/>
              </a:ext>
            </a:extLst>
          </p:cNvPr>
          <p:cNvSpPr>
            <a:spLocks noGrp="1"/>
          </p:cNvSpPr>
          <p:nvPr>
            <p:ph type="ftr" sz="quarter" idx="11"/>
          </p:nvPr>
        </p:nvSpPr>
        <p:spPr>
          <a:xfrm>
            <a:off x="155448" y="6373368"/>
            <a:ext cx="5901189" cy="320040"/>
          </a:xfrm>
        </p:spPr>
        <p:txBody>
          <a:bodyPr/>
          <a:lstStyle>
            <a:lvl1pPr>
              <a:defRPr sz="1200"/>
            </a:lvl1pPr>
          </a:lstStyle>
          <a:p>
            <a:r>
              <a:rPr lang="en-GB" dirty="0"/>
              <a:t>© Archdiocese of Liverpool, Animate Youth Ministries</a:t>
            </a:r>
            <a:endParaRPr lang="en-US" dirty="0"/>
          </a:p>
        </p:txBody>
      </p:sp>
    </p:spTree>
    <p:extLst>
      <p:ext uri="{BB962C8B-B14F-4D97-AF65-F5344CB8AC3E}">
        <p14:creationId xmlns:p14="http://schemas.microsoft.com/office/powerpoint/2010/main" val="407857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363325" y="1877773"/>
            <a:ext cx="4337451" cy="472181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372986" y="364245"/>
            <a:ext cx="9327791" cy="1188720"/>
          </a:xfrm>
        </p:spPr>
        <p:txBody>
          <a:bodyPr/>
          <a:lstStyle/>
          <a:p>
            <a:r>
              <a:rPr lang="en-US" dirty="0"/>
              <a:t>Click to edit Master title style </a:t>
            </a:r>
          </a:p>
        </p:txBody>
      </p:sp>
      <p:pic>
        <p:nvPicPr>
          <p:cNvPr id="12" name="Picture 11">
            <a:extLst>
              <a:ext uri="{FF2B5EF4-FFF2-40B4-BE49-F238E27FC236}">
                <a16:creationId xmlns:a16="http://schemas.microsoft.com/office/drawing/2014/main" id="{91D9663D-F1FD-E849-87D3-30016316CBFB}"/>
              </a:ext>
            </a:extLst>
          </p:cNvPr>
          <p:cNvPicPr>
            <a:picLocks noChangeAspect="1"/>
          </p:cNvPicPr>
          <p:nvPr userDrawn="1"/>
        </p:nvPicPr>
        <p:blipFill rotWithShape="1">
          <a:blip r:embed="rId2">
            <a:clrChange>
              <a:clrFrom>
                <a:srgbClr val="FFFFFF"/>
              </a:clrFrom>
              <a:clrTo>
                <a:srgbClr val="FFFFFF">
                  <a:alpha val="0"/>
                </a:srgbClr>
              </a:clrTo>
            </a:clrChange>
          </a:blip>
          <a:srcRect r="2253" b="3524"/>
          <a:stretch/>
        </p:blipFill>
        <p:spPr>
          <a:xfrm>
            <a:off x="575226" y="178586"/>
            <a:ext cx="1797760" cy="1560038"/>
          </a:xfrm>
          <a:prstGeom prst="rect">
            <a:avLst/>
          </a:prstGeom>
        </p:spPr>
      </p:pic>
      <p:sp>
        <p:nvSpPr>
          <p:cNvPr id="13" name="Title 9">
            <a:extLst>
              <a:ext uri="{FF2B5EF4-FFF2-40B4-BE49-F238E27FC236}">
                <a16:creationId xmlns:a16="http://schemas.microsoft.com/office/drawing/2014/main" id="{1C18987F-2936-E04D-8C23-EBAE19642E6C}"/>
              </a:ext>
            </a:extLst>
          </p:cNvPr>
          <p:cNvSpPr txBox="1">
            <a:spLocks/>
          </p:cNvSpPr>
          <p:nvPr userDrawn="1"/>
        </p:nvSpPr>
        <p:spPr bwMode="black">
          <a:xfrm>
            <a:off x="575225" y="1877773"/>
            <a:ext cx="6595595" cy="4721810"/>
          </a:xfrm>
          <a:prstGeom prst="rect">
            <a:avLst/>
          </a:prstGeom>
          <a:solidFill>
            <a:srgbClr val="FFFFFF"/>
          </a:solidFill>
          <a:ln w="31750" cap="sq">
            <a:solidFill>
              <a:srgbClr val="FF930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endParaRPr lang="en-US" dirty="0"/>
          </a:p>
        </p:txBody>
      </p:sp>
    </p:spTree>
    <p:extLst>
      <p:ext uri="{BB962C8B-B14F-4D97-AF65-F5344CB8AC3E}">
        <p14:creationId xmlns:p14="http://schemas.microsoft.com/office/powerpoint/2010/main" val="14528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A58AA3-A308-274C-B024-096945F14B8A}" type="datetimeFigureOut">
              <a:rPr lang="en-US" smtClean="0"/>
              <a:t>2/11/21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CE4EC-296B-604F-9115-BDB15E510187}" type="slidenum">
              <a:rPr lang="en-US" smtClean="0"/>
              <a:t>‹#›</a:t>
            </a:fld>
            <a:endParaRPr lang="en-US"/>
          </a:p>
        </p:txBody>
      </p:sp>
    </p:spTree>
    <p:extLst>
      <p:ext uri="{BB962C8B-B14F-4D97-AF65-F5344CB8AC3E}">
        <p14:creationId xmlns:p14="http://schemas.microsoft.com/office/powerpoint/2010/main" val="375783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58AA3-A308-274C-B024-096945F14B8A}" type="datetimeFigureOut">
              <a:rPr lang="en-US" smtClean="0"/>
              <a:t>2/11/21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CE4EC-296B-604F-9115-BDB15E510187}" type="slidenum">
              <a:rPr lang="en-US" smtClean="0"/>
              <a:t>‹#›</a:t>
            </a:fld>
            <a:endParaRPr lang="en-US"/>
          </a:p>
        </p:txBody>
      </p:sp>
    </p:spTree>
    <p:extLst>
      <p:ext uri="{BB962C8B-B14F-4D97-AF65-F5344CB8AC3E}">
        <p14:creationId xmlns:p14="http://schemas.microsoft.com/office/powerpoint/2010/main" val="148653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bwMode="blackWhite">
          <a:xfrm>
            <a:off x="235227" y="2150197"/>
            <a:ext cx="562554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096000" y="178904"/>
            <a:ext cx="6096000" cy="6539948"/>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5227" y="3549918"/>
            <a:ext cx="5625545"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2" name="Picture 11">
            <a:extLst>
              <a:ext uri="{FF2B5EF4-FFF2-40B4-BE49-F238E27FC236}">
                <a16:creationId xmlns:a16="http://schemas.microsoft.com/office/drawing/2014/main" id="{3DB3B74E-A3A6-A847-BC2D-9CA506B632FD}"/>
              </a:ext>
            </a:extLst>
          </p:cNvPr>
          <p:cNvPicPr>
            <a:picLocks noChangeAspect="1"/>
          </p:cNvPicPr>
          <p:nvPr userDrawn="1"/>
        </p:nvPicPr>
        <p:blipFill>
          <a:blip r:embed="rId2"/>
          <a:stretch>
            <a:fillRect/>
          </a:stretch>
        </p:blipFill>
        <p:spPr>
          <a:xfrm>
            <a:off x="2172138" y="490809"/>
            <a:ext cx="1751723" cy="1540120"/>
          </a:xfrm>
          <a:prstGeom prst="rect">
            <a:avLst/>
          </a:prstGeom>
        </p:spPr>
      </p:pic>
    </p:spTree>
    <p:extLst>
      <p:ext uri="{BB962C8B-B14F-4D97-AF65-F5344CB8AC3E}">
        <p14:creationId xmlns:p14="http://schemas.microsoft.com/office/powerpoint/2010/main" val="367669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415330" y="72999"/>
            <a:ext cx="11292966"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dirty="0"/>
              <a:t>Click to edit Master title style</a:t>
            </a:r>
          </a:p>
        </p:txBody>
      </p:sp>
      <p:sp>
        <p:nvSpPr>
          <p:cNvPr id="4" name="Text Placeholder 3"/>
          <p:cNvSpPr>
            <a:spLocks noGrp="1"/>
          </p:cNvSpPr>
          <p:nvPr>
            <p:ph type="body" sz="half" idx="2"/>
          </p:nvPr>
        </p:nvSpPr>
        <p:spPr>
          <a:xfrm>
            <a:off x="415330" y="1442823"/>
            <a:ext cx="11292966" cy="5156760"/>
          </a:xfrm>
          <a:ln w="38100">
            <a:solidFill>
              <a:schemeClr val="accent1"/>
            </a:solidFill>
          </a:ln>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5886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605570"/>
            <a:ext cx="7729728" cy="1188720"/>
          </a:xfrm>
          <a:prstGeom prst="rect">
            <a:avLst/>
          </a:prstGeom>
          <a:solidFill>
            <a:srgbClr val="FFFFFF"/>
          </a:solidFill>
          <a:ln w="31750" cap="sq">
            <a:solidFill>
              <a:srgbClr val="FF930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5A58AA3-A308-274C-B024-096945F14B8A}" type="datetimeFigureOut">
              <a:rPr lang="en-US" smtClean="0"/>
              <a:t>2/11/21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29CE4EC-296B-604F-9115-BDB15E510187}" type="slidenum">
              <a:rPr lang="en-US" smtClean="0"/>
              <a:t>‹#›</a:t>
            </a:fld>
            <a:endParaRPr lang="en-US"/>
          </a:p>
        </p:txBody>
      </p:sp>
    </p:spTree>
    <p:extLst>
      <p:ext uri="{BB962C8B-B14F-4D97-AF65-F5344CB8AC3E}">
        <p14:creationId xmlns:p14="http://schemas.microsoft.com/office/powerpoint/2010/main" val="4159525730"/>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VgPph1CZXu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2AEB-3D35-294C-A534-462BCFEA6AFC}"/>
              </a:ext>
            </a:extLst>
          </p:cNvPr>
          <p:cNvSpPr>
            <a:spLocks noGrp="1"/>
          </p:cNvSpPr>
          <p:nvPr>
            <p:ph type="title"/>
          </p:nvPr>
        </p:nvSpPr>
        <p:spPr/>
        <p:txBody>
          <a:bodyPr/>
          <a:lstStyle/>
          <a:p>
            <a:r>
              <a:rPr lang="en-US" dirty="0"/>
              <a:t>The way, the truth and the life.</a:t>
            </a:r>
          </a:p>
        </p:txBody>
      </p:sp>
      <p:sp>
        <p:nvSpPr>
          <p:cNvPr id="3" name="Text Placeholder 2">
            <a:extLst>
              <a:ext uri="{FF2B5EF4-FFF2-40B4-BE49-F238E27FC236}">
                <a16:creationId xmlns:a16="http://schemas.microsoft.com/office/drawing/2014/main" id="{91986D29-C893-114C-A34F-548B6725F52B}"/>
              </a:ext>
            </a:extLst>
          </p:cNvPr>
          <p:cNvSpPr>
            <a:spLocks noGrp="1"/>
          </p:cNvSpPr>
          <p:nvPr>
            <p:ph type="body" idx="1"/>
          </p:nvPr>
        </p:nvSpPr>
        <p:spPr>
          <a:xfrm>
            <a:off x="1560837" y="2376902"/>
            <a:ext cx="8991600" cy="2332258"/>
          </a:xfrm>
        </p:spPr>
        <p:txBody>
          <a:bodyPr>
            <a:normAutofit/>
          </a:bodyPr>
          <a:lstStyle/>
          <a:p>
            <a:pPr algn="ctr"/>
            <a:r>
              <a:rPr lang="en-US" sz="2800" i="1" dirty="0">
                <a:latin typeface="+mj-lt"/>
                <a:cs typeface="Calibri"/>
              </a:rPr>
              <a:t>This session will be based on 'Pilgrimage'. There will be notes accompanying some slides to help guide you and </a:t>
            </a:r>
            <a:r>
              <a:rPr lang="en-GB" sz="2800" i="1" dirty="0">
                <a:latin typeface="+mj-lt"/>
                <a:cs typeface="Calibri"/>
              </a:rPr>
              <a:t>contextualise</a:t>
            </a:r>
            <a:r>
              <a:rPr lang="en-US" sz="2800" i="1" dirty="0">
                <a:latin typeface="+mj-lt"/>
                <a:cs typeface="Calibri"/>
              </a:rPr>
              <a:t> certain activities. </a:t>
            </a:r>
          </a:p>
          <a:p>
            <a:pPr algn="ctr"/>
            <a:r>
              <a:rPr lang="en-US" sz="2800" i="1" dirty="0">
                <a:latin typeface="+mj-lt"/>
                <a:cs typeface="Calibri"/>
              </a:rPr>
              <a:t>(The 'Notes' tab at the bottom of the screen.)</a:t>
            </a:r>
          </a:p>
          <a:p>
            <a:pPr algn="ctr"/>
            <a:endParaRPr lang="en-US" dirty="0"/>
          </a:p>
        </p:txBody>
      </p:sp>
      <p:sp>
        <p:nvSpPr>
          <p:cNvPr id="4" name="Rectangle 3">
            <a:extLst>
              <a:ext uri="{FF2B5EF4-FFF2-40B4-BE49-F238E27FC236}">
                <a16:creationId xmlns:a16="http://schemas.microsoft.com/office/drawing/2014/main" id="{125BF1BD-14CF-0346-A887-69BA58F5603C}"/>
              </a:ext>
            </a:extLst>
          </p:cNvPr>
          <p:cNvSpPr/>
          <p:nvPr/>
        </p:nvSpPr>
        <p:spPr>
          <a:xfrm>
            <a:off x="0" y="5511076"/>
            <a:ext cx="10058400" cy="1015663"/>
          </a:xfrm>
          <a:prstGeom prst="rect">
            <a:avLst/>
          </a:prstGeom>
        </p:spPr>
        <p:txBody>
          <a:bodyPr wrap="square">
            <a:spAutoFit/>
          </a:bodyPr>
          <a:lstStyle/>
          <a:p>
            <a:pPr algn="r"/>
            <a:r>
              <a:rPr lang="en-US" sz="2400" i="1" dirty="0"/>
              <a:t>“You will seek me and find me, when you seek me with all your heart.”</a:t>
            </a:r>
          </a:p>
          <a:p>
            <a:pPr algn="r"/>
            <a:endParaRPr lang="en-US" i="1" dirty="0"/>
          </a:p>
          <a:p>
            <a:pPr algn="r"/>
            <a:r>
              <a:rPr lang="en-US" dirty="0"/>
              <a:t>- Jeremiah 29:13</a:t>
            </a:r>
            <a:endParaRPr lang="en-GB" dirty="0"/>
          </a:p>
        </p:txBody>
      </p:sp>
    </p:spTree>
    <p:extLst>
      <p:ext uri="{BB962C8B-B14F-4D97-AF65-F5344CB8AC3E}">
        <p14:creationId xmlns:p14="http://schemas.microsoft.com/office/powerpoint/2010/main" val="144721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p&#10;&#10;Description automatically generated">
            <a:extLst>
              <a:ext uri="{FF2B5EF4-FFF2-40B4-BE49-F238E27FC236}">
                <a16:creationId xmlns:a16="http://schemas.microsoft.com/office/drawing/2014/main" id="{CE40FC11-2E32-AB45-B565-59C737B10648}"/>
              </a:ext>
            </a:extLst>
          </p:cNvPr>
          <p:cNvPicPr>
            <a:picLocks noChangeAspect="1"/>
          </p:cNvPicPr>
          <p:nvPr/>
        </p:nvPicPr>
        <p:blipFill>
          <a:blip r:embed="rId2"/>
          <a:stretch>
            <a:fillRect/>
          </a:stretch>
        </p:blipFill>
        <p:spPr>
          <a:xfrm>
            <a:off x="0" y="0"/>
            <a:ext cx="12192000" cy="6856038"/>
          </a:xfrm>
          <a:prstGeom prst="rect">
            <a:avLst/>
          </a:prstGeom>
        </p:spPr>
      </p:pic>
    </p:spTree>
    <p:extLst>
      <p:ext uri="{BB962C8B-B14F-4D97-AF65-F5344CB8AC3E}">
        <p14:creationId xmlns:p14="http://schemas.microsoft.com/office/powerpoint/2010/main" val="211233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C7F8-3BB3-674E-98ED-C16016773BB4}"/>
              </a:ext>
            </a:extLst>
          </p:cNvPr>
          <p:cNvSpPr>
            <a:spLocks noGrp="1"/>
          </p:cNvSpPr>
          <p:nvPr>
            <p:ph type="title"/>
          </p:nvPr>
        </p:nvSpPr>
        <p:spPr/>
        <p:txBody>
          <a:bodyPr>
            <a:normAutofit fontScale="90000"/>
          </a:bodyPr>
          <a:lstStyle/>
          <a:p>
            <a:r>
              <a:rPr lang="en-US" sz="4900" dirty="0">
                <a:cs typeface="Calibri" panose="020F0502020204030204" pitchFamily="34" charset="0"/>
              </a:rPr>
              <a:t>Camino de Santiago – </a:t>
            </a:r>
            <a:br>
              <a:rPr lang="en-US" sz="4900" dirty="0">
                <a:cs typeface="Calibri" panose="020F0502020204030204" pitchFamily="34" charset="0"/>
              </a:rPr>
            </a:br>
            <a:r>
              <a:rPr lang="en-US" sz="4900" dirty="0">
                <a:cs typeface="Calibri" panose="020F0502020204030204" pitchFamily="34" charset="0"/>
              </a:rPr>
              <a:t>The Way of St James</a:t>
            </a:r>
            <a:br>
              <a:rPr lang="en-GB"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32667E9-94A3-E64F-95D9-90E8D53944D4}"/>
              </a:ext>
            </a:extLst>
          </p:cNvPr>
          <p:cNvSpPr>
            <a:spLocks noGrp="1"/>
          </p:cNvSpPr>
          <p:nvPr>
            <p:ph idx="1"/>
          </p:nvPr>
        </p:nvSpPr>
        <p:spPr>
          <a:xfrm>
            <a:off x="5462337" y="2453037"/>
            <a:ext cx="6640395" cy="3968938"/>
          </a:xfrm>
        </p:spPr>
        <p:txBody>
          <a:bodyPr>
            <a:normAutofit lnSpcReduction="10000"/>
          </a:bodyPr>
          <a:lstStyle/>
          <a:p>
            <a:pPr marL="0" indent="0" algn="r">
              <a:buNone/>
            </a:pPr>
            <a:r>
              <a:rPr lang="en-US" sz="4000" dirty="0">
                <a:latin typeface="+mj-lt"/>
              </a:rPr>
              <a:t>The Way of St James is a series of pilgrimages and shrines across Europe leading to the town of Santiago de Compostela in northern Spain where the remains of the apostle James are buried. </a:t>
            </a:r>
          </a:p>
          <a:p>
            <a:pPr marL="0" indent="0">
              <a:buNone/>
            </a:pPr>
            <a:endParaRPr lang="en-US" dirty="0"/>
          </a:p>
        </p:txBody>
      </p:sp>
      <p:pic>
        <p:nvPicPr>
          <p:cNvPr id="4" name="Picture 4" descr="Santiago de Compostela | Spain | Britannica">
            <a:extLst>
              <a:ext uri="{FF2B5EF4-FFF2-40B4-BE49-F238E27FC236}">
                <a16:creationId xmlns:a16="http://schemas.microsoft.com/office/drawing/2014/main" id="{18786BC6-6497-3F4B-9FD0-ACFFD20D0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80" t="13266" r="13273" b="27551"/>
          <a:stretch/>
        </p:blipFill>
        <p:spPr bwMode="auto">
          <a:xfrm>
            <a:off x="680570" y="2993014"/>
            <a:ext cx="4781767" cy="2888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017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0C-B3BE-C541-8348-948B06C63F6E}"/>
              </a:ext>
            </a:extLst>
          </p:cNvPr>
          <p:cNvSpPr>
            <a:spLocks noGrp="1"/>
          </p:cNvSpPr>
          <p:nvPr>
            <p:ph type="title"/>
          </p:nvPr>
        </p:nvSpPr>
        <p:spPr/>
        <p:txBody>
          <a:bodyPr>
            <a:normAutofit/>
          </a:bodyPr>
          <a:lstStyle/>
          <a:p>
            <a:r>
              <a:rPr lang="en-US" sz="6600" dirty="0"/>
              <a:t>Activity</a:t>
            </a:r>
          </a:p>
        </p:txBody>
      </p:sp>
      <p:sp>
        <p:nvSpPr>
          <p:cNvPr id="3" name="Text Placeholder 2">
            <a:extLst>
              <a:ext uri="{FF2B5EF4-FFF2-40B4-BE49-F238E27FC236}">
                <a16:creationId xmlns:a16="http://schemas.microsoft.com/office/drawing/2014/main" id="{2B1335EB-16D8-694E-854C-4B5C3B8558F5}"/>
              </a:ext>
            </a:extLst>
          </p:cNvPr>
          <p:cNvSpPr>
            <a:spLocks noGrp="1"/>
          </p:cNvSpPr>
          <p:nvPr>
            <p:ph type="body" idx="1"/>
          </p:nvPr>
        </p:nvSpPr>
        <p:spPr>
          <a:xfrm>
            <a:off x="1560837" y="2380111"/>
            <a:ext cx="8991600" cy="2119700"/>
          </a:xfrm>
        </p:spPr>
        <p:txBody>
          <a:bodyPr>
            <a:normAutofit/>
          </a:bodyPr>
          <a:lstStyle/>
          <a:p>
            <a:pPr algn="ctr"/>
            <a:r>
              <a:rPr lang="en-US" sz="3300" i="1" dirty="0">
                <a:latin typeface="+mj-lt"/>
              </a:rPr>
              <a:t>In small groups, come up with a list of items you would bring with you if you were walking the Camino and why. Feedback to the rest of the group.</a:t>
            </a:r>
            <a:endParaRPr lang="en-GB" sz="3300" i="1" dirty="0">
              <a:latin typeface="+mj-lt"/>
            </a:endParaRPr>
          </a:p>
          <a:p>
            <a:endParaRPr lang="en-US" dirty="0"/>
          </a:p>
        </p:txBody>
      </p:sp>
    </p:spTree>
    <p:extLst>
      <p:ext uri="{BB962C8B-B14F-4D97-AF65-F5344CB8AC3E}">
        <p14:creationId xmlns:p14="http://schemas.microsoft.com/office/powerpoint/2010/main" val="207844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E1A7-A424-0A40-815C-944666D0E93F}"/>
              </a:ext>
            </a:extLst>
          </p:cNvPr>
          <p:cNvSpPr>
            <a:spLocks noGrp="1"/>
          </p:cNvSpPr>
          <p:nvPr>
            <p:ph type="title"/>
          </p:nvPr>
        </p:nvSpPr>
        <p:spPr/>
        <p:txBody>
          <a:bodyPr>
            <a:normAutofit/>
          </a:bodyPr>
          <a:lstStyle/>
          <a:p>
            <a:r>
              <a:rPr lang="en-US" sz="4800" dirty="0"/>
              <a:t>The Hat</a:t>
            </a:r>
          </a:p>
        </p:txBody>
      </p:sp>
      <p:pic>
        <p:nvPicPr>
          <p:cNvPr id="4" name="Picture 2" descr="Hat Camino De Santiago XL: Amazon.co.uk: Clothing">
            <a:extLst>
              <a:ext uri="{FF2B5EF4-FFF2-40B4-BE49-F238E27FC236}">
                <a16:creationId xmlns:a16="http://schemas.microsoft.com/office/drawing/2014/main" id="{DA298D94-27EF-8749-94C6-031EAE34456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4239" y="1877773"/>
            <a:ext cx="4376538" cy="3488311"/>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AABA79C-5942-6C4C-900B-5A213EE485B0}"/>
              </a:ext>
            </a:extLst>
          </p:cNvPr>
          <p:cNvSpPr/>
          <p:nvPr/>
        </p:nvSpPr>
        <p:spPr>
          <a:xfrm>
            <a:off x="689810" y="1877773"/>
            <a:ext cx="6096000" cy="4832092"/>
          </a:xfrm>
          <a:prstGeom prst="rect">
            <a:avLst/>
          </a:prstGeom>
        </p:spPr>
        <p:txBody>
          <a:bodyPr>
            <a:spAutoFit/>
          </a:bodyPr>
          <a:lstStyle/>
          <a:p>
            <a:r>
              <a:rPr lang="en-US" sz="2800" dirty="0">
                <a:latin typeface="+mj-lt"/>
              </a:rPr>
              <a:t>As you can imagine, pilgrims walking for long hours under the Spanish sun can get easily sunburned if not using proper protection, so this is the main reason why it became a tradition for pilgrims to wear it. </a:t>
            </a:r>
          </a:p>
          <a:p>
            <a:r>
              <a:rPr lang="en-US" sz="2800" dirty="0">
                <a:latin typeface="+mj-lt"/>
              </a:rPr>
              <a:t>Nowadays, you don’t only see the traditional hat along the way, people wear baseball caps and all types of summer hats to protect them from the sun.</a:t>
            </a:r>
            <a:endParaRPr lang="en-GB" sz="2800" dirty="0">
              <a:latin typeface="+mj-lt"/>
            </a:endParaRPr>
          </a:p>
        </p:txBody>
      </p:sp>
    </p:spTree>
    <p:extLst>
      <p:ext uri="{BB962C8B-B14F-4D97-AF65-F5344CB8AC3E}">
        <p14:creationId xmlns:p14="http://schemas.microsoft.com/office/powerpoint/2010/main" val="411567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E1A7-A424-0A40-815C-944666D0E93F}"/>
              </a:ext>
            </a:extLst>
          </p:cNvPr>
          <p:cNvSpPr>
            <a:spLocks noGrp="1"/>
          </p:cNvSpPr>
          <p:nvPr>
            <p:ph type="title"/>
          </p:nvPr>
        </p:nvSpPr>
        <p:spPr/>
        <p:txBody>
          <a:bodyPr>
            <a:normAutofit/>
          </a:bodyPr>
          <a:lstStyle/>
          <a:p>
            <a:r>
              <a:rPr lang="en-US" sz="4800" dirty="0"/>
              <a:t>A Wooden Stick or “</a:t>
            </a:r>
            <a:r>
              <a:rPr lang="en-US" sz="4800" dirty="0" err="1"/>
              <a:t>Bordón</a:t>
            </a:r>
            <a:r>
              <a:rPr lang="en-US" sz="4800" dirty="0"/>
              <a:t>”</a:t>
            </a:r>
          </a:p>
        </p:txBody>
      </p:sp>
      <p:sp>
        <p:nvSpPr>
          <p:cNvPr id="7" name="Rectangle 6">
            <a:extLst>
              <a:ext uri="{FF2B5EF4-FFF2-40B4-BE49-F238E27FC236}">
                <a16:creationId xmlns:a16="http://schemas.microsoft.com/office/drawing/2014/main" id="{1AABA79C-5942-6C4C-900B-5A213EE485B0}"/>
              </a:ext>
            </a:extLst>
          </p:cNvPr>
          <p:cNvSpPr/>
          <p:nvPr/>
        </p:nvSpPr>
        <p:spPr>
          <a:xfrm>
            <a:off x="689810" y="1925899"/>
            <a:ext cx="6408822" cy="4524315"/>
          </a:xfrm>
          <a:prstGeom prst="rect">
            <a:avLst/>
          </a:prstGeom>
        </p:spPr>
        <p:txBody>
          <a:bodyPr wrap="square">
            <a:spAutoFit/>
          </a:bodyPr>
          <a:lstStyle/>
          <a:p>
            <a:r>
              <a:rPr lang="en-US" sz="3200" dirty="0">
                <a:latin typeface="+mj-lt"/>
              </a:rPr>
              <a:t>From ancient times, pilgrims were recognised for the wooden stick they carried which helped to relieve the impact on their knees when walking. </a:t>
            </a:r>
          </a:p>
          <a:p>
            <a:endParaRPr lang="en-US" sz="3200" dirty="0">
              <a:latin typeface="+mj-lt"/>
            </a:endParaRPr>
          </a:p>
          <a:p>
            <a:r>
              <a:rPr lang="en-US" sz="3200" dirty="0">
                <a:latin typeface="+mj-lt"/>
              </a:rPr>
              <a:t>Nowadays, the traditional wooden stick (“</a:t>
            </a:r>
            <a:r>
              <a:rPr lang="en-US" sz="3200" dirty="0" err="1">
                <a:latin typeface="+mj-lt"/>
              </a:rPr>
              <a:t>bordón</a:t>
            </a:r>
            <a:r>
              <a:rPr lang="en-US" sz="3200" dirty="0">
                <a:latin typeface="+mj-lt"/>
              </a:rPr>
              <a:t>” or “</a:t>
            </a:r>
            <a:r>
              <a:rPr lang="en-US" sz="3200" dirty="0" err="1">
                <a:latin typeface="+mj-lt"/>
              </a:rPr>
              <a:t>cayado</a:t>
            </a:r>
            <a:r>
              <a:rPr lang="en-US" sz="3200" dirty="0">
                <a:latin typeface="+mj-lt"/>
              </a:rPr>
              <a:t>”) has been replaced by all types of advanced modern sticks. </a:t>
            </a:r>
            <a:endParaRPr lang="en-GB" sz="4800" dirty="0">
              <a:latin typeface="+mj-lt"/>
            </a:endParaRPr>
          </a:p>
        </p:txBody>
      </p:sp>
      <p:pic>
        <p:nvPicPr>
          <p:cNvPr id="5" name="Picture 2" descr="bordon, baston de peregrino en castaño - Buy Old Walking Sticks at  todocoleccion - 70274157">
            <a:extLst>
              <a:ext uri="{FF2B5EF4-FFF2-40B4-BE49-F238E27FC236}">
                <a16:creationId xmlns:a16="http://schemas.microsoft.com/office/drawing/2014/main" id="{A04181E1-9009-2B4B-89F5-FCAB65BE00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3" b="3705"/>
          <a:stretch/>
        </p:blipFill>
        <p:spPr bwMode="auto">
          <a:xfrm>
            <a:off x="7964921" y="1901836"/>
            <a:ext cx="3248512" cy="4643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960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E1A7-A424-0A40-815C-944666D0E93F}"/>
              </a:ext>
            </a:extLst>
          </p:cNvPr>
          <p:cNvSpPr>
            <a:spLocks noGrp="1"/>
          </p:cNvSpPr>
          <p:nvPr>
            <p:ph type="title"/>
          </p:nvPr>
        </p:nvSpPr>
        <p:spPr/>
        <p:txBody>
          <a:bodyPr>
            <a:normAutofit/>
          </a:bodyPr>
          <a:lstStyle/>
          <a:p>
            <a:r>
              <a:rPr lang="en-US" sz="4800" dirty="0"/>
              <a:t>Gourd</a:t>
            </a:r>
          </a:p>
        </p:txBody>
      </p:sp>
      <p:sp>
        <p:nvSpPr>
          <p:cNvPr id="7" name="Rectangle 6">
            <a:extLst>
              <a:ext uri="{FF2B5EF4-FFF2-40B4-BE49-F238E27FC236}">
                <a16:creationId xmlns:a16="http://schemas.microsoft.com/office/drawing/2014/main" id="{1AABA79C-5942-6C4C-900B-5A213EE485B0}"/>
              </a:ext>
            </a:extLst>
          </p:cNvPr>
          <p:cNvSpPr/>
          <p:nvPr/>
        </p:nvSpPr>
        <p:spPr>
          <a:xfrm>
            <a:off x="689810" y="1925899"/>
            <a:ext cx="6408822" cy="4708981"/>
          </a:xfrm>
          <a:prstGeom prst="rect">
            <a:avLst/>
          </a:prstGeom>
        </p:spPr>
        <p:txBody>
          <a:bodyPr wrap="square">
            <a:spAutoFit/>
          </a:bodyPr>
          <a:lstStyle/>
          <a:p>
            <a:r>
              <a:rPr lang="en-US" sz="3000" dirty="0">
                <a:latin typeface="+mj-lt"/>
              </a:rPr>
              <a:t>Why would you carry a vegetable on the Camino? </a:t>
            </a:r>
          </a:p>
          <a:p>
            <a:endParaRPr lang="en-US" sz="3000" dirty="0">
              <a:latin typeface="+mj-lt"/>
            </a:endParaRPr>
          </a:p>
          <a:p>
            <a:r>
              <a:rPr lang="en-US" sz="3000" dirty="0">
                <a:latin typeface="+mj-lt"/>
              </a:rPr>
              <a:t>In the past, pilgrims used a gourd as a tool to carry water, they would attach them to their walking sticks. It was a light, practical and cheap way to stay hydrated along the way. Nowadays, people still hang gourds from their walking sticks symbolically.</a:t>
            </a:r>
            <a:endParaRPr lang="en-GB" sz="3000" dirty="0">
              <a:latin typeface="+mj-lt"/>
            </a:endParaRPr>
          </a:p>
        </p:txBody>
      </p:sp>
      <p:pic>
        <p:nvPicPr>
          <p:cNvPr id="6" name="Picture 4" descr="Pre-Boxed CLEAN Mix Shape Gourds - Welburn Gourd Farm">
            <a:extLst>
              <a:ext uri="{FF2B5EF4-FFF2-40B4-BE49-F238E27FC236}">
                <a16:creationId xmlns:a16="http://schemas.microsoft.com/office/drawing/2014/main" id="{B9C530AA-51A0-E449-B080-6C16D2927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57" t="-1" r="22857" b="1429"/>
          <a:stretch/>
        </p:blipFill>
        <p:spPr bwMode="auto">
          <a:xfrm>
            <a:off x="7363327" y="2378306"/>
            <a:ext cx="4265261" cy="3872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999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E1A7-A424-0A40-815C-944666D0E93F}"/>
              </a:ext>
            </a:extLst>
          </p:cNvPr>
          <p:cNvSpPr>
            <a:spLocks noGrp="1"/>
          </p:cNvSpPr>
          <p:nvPr>
            <p:ph type="title"/>
          </p:nvPr>
        </p:nvSpPr>
        <p:spPr/>
        <p:txBody>
          <a:bodyPr>
            <a:normAutofit/>
          </a:bodyPr>
          <a:lstStyle/>
          <a:p>
            <a:r>
              <a:rPr lang="en-US" sz="4800" dirty="0">
                <a:latin typeface="Calibri" panose="020F0502020204030204" pitchFamily="34" charset="0"/>
                <a:cs typeface="Calibri" panose="020F0502020204030204" pitchFamily="34" charset="0"/>
              </a:rPr>
              <a:t>Scallop Shell</a:t>
            </a:r>
            <a:endParaRPr lang="en-GB" sz="4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AABA79C-5942-6C4C-900B-5A213EE485B0}"/>
              </a:ext>
            </a:extLst>
          </p:cNvPr>
          <p:cNvSpPr/>
          <p:nvPr/>
        </p:nvSpPr>
        <p:spPr>
          <a:xfrm>
            <a:off x="628059" y="2179282"/>
            <a:ext cx="6408822" cy="4154984"/>
          </a:xfrm>
          <a:prstGeom prst="rect">
            <a:avLst/>
          </a:prstGeom>
        </p:spPr>
        <p:txBody>
          <a:bodyPr wrap="square">
            <a:spAutoFit/>
          </a:bodyPr>
          <a:lstStyle/>
          <a:p>
            <a:r>
              <a:rPr lang="en-US" sz="4400" dirty="0">
                <a:latin typeface="+mj-lt"/>
              </a:rPr>
              <a:t>The scallop is a very famous symbol associated with the Camino. It is printed on hundreds of milestones showing the way to Santiago.</a:t>
            </a:r>
          </a:p>
        </p:txBody>
      </p:sp>
      <p:pic>
        <p:nvPicPr>
          <p:cNvPr id="5" name="Picture 2" descr="The Scallop Shell And Other Symbols of The Camino | Follow the Camino">
            <a:extLst>
              <a:ext uri="{FF2B5EF4-FFF2-40B4-BE49-F238E27FC236}">
                <a16:creationId xmlns:a16="http://schemas.microsoft.com/office/drawing/2014/main" id="{EE7543C7-F5DA-C942-9794-7281427AAC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00"/>
          <a:stretch/>
        </p:blipFill>
        <p:spPr bwMode="auto">
          <a:xfrm>
            <a:off x="7451559" y="2022151"/>
            <a:ext cx="4201092" cy="4469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364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E1A7-A424-0A40-815C-944666D0E93F}"/>
              </a:ext>
            </a:extLst>
          </p:cNvPr>
          <p:cNvSpPr>
            <a:spLocks noGrp="1"/>
          </p:cNvSpPr>
          <p:nvPr>
            <p:ph type="title"/>
          </p:nvPr>
        </p:nvSpPr>
        <p:spPr/>
        <p:txBody>
          <a:bodyPr>
            <a:normAutofit/>
          </a:bodyPr>
          <a:lstStyle/>
          <a:p>
            <a:r>
              <a:rPr lang="en-US" sz="4800" dirty="0">
                <a:latin typeface="Calibri" panose="020F0502020204030204" pitchFamily="34" charset="0"/>
                <a:cs typeface="Calibri" panose="020F0502020204030204" pitchFamily="34" charset="0"/>
              </a:rPr>
              <a:t>Scallop Shell</a:t>
            </a:r>
            <a:endParaRPr lang="en-GB" sz="4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AABA79C-5942-6C4C-900B-5A213EE485B0}"/>
              </a:ext>
            </a:extLst>
          </p:cNvPr>
          <p:cNvSpPr/>
          <p:nvPr/>
        </p:nvSpPr>
        <p:spPr>
          <a:xfrm>
            <a:off x="676185" y="2022151"/>
            <a:ext cx="6408822" cy="4401205"/>
          </a:xfrm>
          <a:prstGeom prst="rect">
            <a:avLst/>
          </a:prstGeom>
        </p:spPr>
        <p:txBody>
          <a:bodyPr wrap="square">
            <a:spAutoFit/>
          </a:bodyPr>
          <a:lstStyle/>
          <a:p>
            <a:r>
              <a:rPr lang="en-US" sz="2800" dirty="0">
                <a:latin typeface="+mj-lt"/>
              </a:rPr>
              <a:t>There are several different theories of its origin:</a:t>
            </a:r>
          </a:p>
          <a:p>
            <a:endParaRPr lang="en-US" sz="2800" dirty="0">
              <a:latin typeface="+mj-lt"/>
            </a:endParaRPr>
          </a:p>
          <a:p>
            <a:pPr marL="342900" indent="-342900">
              <a:buFont typeface="Arial" panose="020B0604020202020204" pitchFamily="34" charset="0"/>
              <a:buChar char="•"/>
            </a:pPr>
            <a:r>
              <a:rPr lang="en-US" sz="2800" dirty="0">
                <a:latin typeface="+mj-lt"/>
              </a:rPr>
              <a:t>Pilgrims used them to drink water at wayside shrines</a:t>
            </a:r>
          </a:p>
          <a:p>
            <a:pPr marL="342900" indent="-342900">
              <a:buFont typeface="Arial" panose="020B0604020202020204" pitchFamily="34" charset="0"/>
              <a:buChar char="•"/>
            </a:pPr>
            <a:r>
              <a:rPr lang="en-US" sz="2800" dirty="0">
                <a:latin typeface="+mj-lt"/>
              </a:rPr>
              <a:t>St James healed someone’s throat by touching it with a shell.</a:t>
            </a:r>
          </a:p>
          <a:p>
            <a:pPr marL="342900" indent="-342900">
              <a:buFont typeface="Arial" panose="020B0604020202020204" pitchFamily="34" charset="0"/>
              <a:buChar char="•"/>
            </a:pPr>
            <a:r>
              <a:rPr lang="en-US" sz="2800" dirty="0">
                <a:latin typeface="+mj-lt"/>
              </a:rPr>
              <a:t>The lines on the shell symbolise the different routes of the Camino coming together at Santiago</a:t>
            </a:r>
          </a:p>
        </p:txBody>
      </p:sp>
      <p:pic>
        <p:nvPicPr>
          <p:cNvPr id="5" name="Picture 2" descr="The Scallop Shell And Other Symbols of The Camino | Follow the Camino">
            <a:extLst>
              <a:ext uri="{FF2B5EF4-FFF2-40B4-BE49-F238E27FC236}">
                <a16:creationId xmlns:a16="http://schemas.microsoft.com/office/drawing/2014/main" id="{EE7543C7-F5DA-C942-9794-7281427AAC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00"/>
          <a:stretch/>
        </p:blipFill>
        <p:spPr bwMode="auto">
          <a:xfrm>
            <a:off x="7451559" y="2022151"/>
            <a:ext cx="4201092" cy="4469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330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E1A7-A424-0A40-815C-944666D0E93F}"/>
              </a:ext>
            </a:extLst>
          </p:cNvPr>
          <p:cNvSpPr>
            <a:spLocks noGrp="1"/>
          </p:cNvSpPr>
          <p:nvPr>
            <p:ph type="title"/>
          </p:nvPr>
        </p:nvSpPr>
        <p:spPr/>
        <p:txBody>
          <a:bodyPr>
            <a:normAutofit/>
          </a:bodyPr>
          <a:lstStyle/>
          <a:p>
            <a:r>
              <a:rPr lang="en-US" sz="4800" dirty="0">
                <a:latin typeface="Calibri" panose="020F0502020204030204" pitchFamily="34" charset="0"/>
                <a:cs typeface="Calibri" panose="020F0502020204030204" pitchFamily="34" charset="0"/>
              </a:rPr>
              <a:t>The pilgrim’s passport</a:t>
            </a:r>
            <a:endParaRPr lang="en-GB" sz="4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AABA79C-5942-6C4C-900B-5A213EE485B0}"/>
              </a:ext>
            </a:extLst>
          </p:cNvPr>
          <p:cNvSpPr/>
          <p:nvPr/>
        </p:nvSpPr>
        <p:spPr>
          <a:xfrm>
            <a:off x="676185" y="1998088"/>
            <a:ext cx="6408822" cy="4524315"/>
          </a:xfrm>
          <a:prstGeom prst="rect">
            <a:avLst/>
          </a:prstGeom>
        </p:spPr>
        <p:txBody>
          <a:bodyPr wrap="square">
            <a:spAutoFit/>
          </a:bodyPr>
          <a:lstStyle/>
          <a:p>
            <a:r>
              <a:rPr lang="en-US" sz="3200" dirty="0">
                <a:latin typeface="+mj-lt"/>
              </a:rPr>
              <a:t>The Pilgrim’s Passport is how people prove that they have completed their pilgrimage. Pilgrims must collect stamps in it on the different stages of their journey. </a:t>
            </a:r>
          </a:p>
          <a:p>
            <a:endParaRPr lang="en-US" sz="3200" dirty="0">
              <a:latin typeface="+mj-lt"/>
            </a:endParaRPr>
          </a:p>
          <a:p>
            <a:r>
              <a:rPr lang="en-US" sz="3200" dirty="0">
                <a:latin typeface="+mj-lt"/>
              </a:rPr>
              <a:t>At the end, if you can prove that you have walked over 100km to reach Santiago, you will receive a certificate.</a:t>
            </a:r>
          </a:p>
        </p:txBody>
      </p:sp>
      <p:pic>
        <p:nvPicPr>
          <p:cNvPr id="6" name="Picture 6" descr="compostela certificate and credential at pilgrim's office">
            <a:extLst>
              <a:ext uri="{FF2B5EF4-FFF2-40B4-BE49-F238E27FC236}">
                <a16:creationId xmlns:a16="http://schemas.microsoft.com/office/drawing/2014/main" id="{9F2F3142-11F8-584E-B1B0-54EF3858D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105" y="1905801"/>
            <a:ext cx="3745832" cy="4616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151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06E8-F7F8-F343-A0AD-CA32A59147B9}"/>
              </a:ext>
            </a:extLst>
          </p:cNvPr>
          <p:cNvSpPr>
            <a:spLocks noGrp="1"/>
          </p:cNvSpPr>
          <p:nvPr>
            <p:ph type="title"/>
          </p:nvPr>
        </p:nvSpPr>
        <p:spPr/>
        <p:txBody>
          <a:bodyPr/>
          <a:lstStyle/>
          <a:p>
            <a:r>
              <a:rPr lang="en-US" dirty="0"/>
              <a:t>Discussion time</a:t>
            </a:r>
          </a:p>
        </p:txBody>
      </p:sp>
      <p:sp>
        <p:nvSpPr>
          <p:cNvPr id="3" name="Text Placeholder 2">
            <a:extLst>
              <a:ext uri="{FF2B5EF4-FFF2-40B4-BE49-F238E27FC236}">
                <a16:creationId xmlns:a16="http://schemas.microsoft.com/office/drawing/2014/main" id="{D0F0CA8D-256A-2C42-9501-D6F2D5DB375C}"/>
              </a:ext>
            </a:extLst>
          </p:cNvPr>
          <p:cNvSpPr>
            <a:spLocks noGrp="1"/>
          </p:cNvSpPr>
          <p:nvPr>
            <p:ph type="body" idx="1"/>
          </p:nvPr>
        </p:nvSpPr>
        <p:spPr>
          <a:xfrm>
            <a:off x="1536774" y="2308653"/>
            <a:ext cx="8991600" cy="4404968"/>
          </a:xfrm>
        </p:spPr>
        <p:txBody>
          <a:bodyPr>
            <a:normAutofit fontScale="92500" lnSpcReduction="20000"/>
          </a:bodyPr>
          <a:lstStyle/>
          <a:p>
            <a:pPr marL="514350" indent="-514350">
              <a:buFont typeface="+mj-lt"/>
              <a:buAutoNum type="arabicPeriod"/>
            </a:pPr>
            <a:r>
              <a:rPr lang="en-US" sz="2800" dirty="0">
                <a:latin typeface="+mj-lt"/>
                <a:cs typeface="Calibri"/>
              </a:rPr>
              <a:t>Can you think of any items you've used so far on your FIA journey?</a:t>
            </a:r>
          </a:p>
          <a:p>
            <a:pPr marL="514350" indent="-514350">
              <a:buFont typeface="+mj-lt"/>
              <a:buAutoNum type="arabicPeriod"/>
            </a:pPr>
            <a:endParaRPr lang="en-US" sz="2800" dirty="0">
              <a:latin typeface="+mj-lt"/>
              <a:cs typeface="Calibri"/>
            </a:endParaRPr>
          </a:p>
          <a:p>
            <a:pPr marL="514350" indent="-514350">
              <a:buFont typeface="+mj-lt"/>
              <a:buAutoNum type="arabicPeriod"/>
            </a:pPr>
            <a:r>
              <a:rPr lang="en-US" sz="2800" dirty="0">
                <a:latin typeface="+mj-lt"/>
                <a:cs typeface="Calibri"/>
              </a:rPr>
              <a:t>Do you think the FIA award itself is an item on your journey through life?</a:t>
            </a:r>
          </a:p>
          <a:p>
            <a:pPr marL="514350" indent="-514350">
              <a:buFont typeface="+mj-lt"/>
              <a:buAutoNum type="arabicPeriod"/>
            </a:pPr>
            <a:endParaRPr lang="en-US" sz="2800" dirty="0">
              <a:latin typeface="+mj-lt"/>
            </a:endParaRPr>
          </a:p>
          <a:p>
            <a:pPr marL="514350" indent="-514350">
              <a:buFont typeface="+mj-lt"/>
              <a:buAutoNum type="arabicPeriod"/>
            </a:pPr>
            <a:r>
              <a:rPr lang="en-US" sz="2800" dirty="0">
                <a:latin typeface="+mj-lt"/>
                <a:cs typeface="Calibri"/>
              </a:rPr>
              <a:t>Talk to the people around you about the work you've been doing so far. </a:t>
            </a:r>
          </a:p>
          <a:p>
            <a:pPr marL="514350" indent="-514350">
              <a:buFont typeface="+mj-lt"/>
              <a:buAutoNum type="arabicPeriod"/>
            </a:pPr>
            <a:endParaRPr lang="en-US" sz="2800" dirty="0">
              <a:latin typeface="+mj-lt"/>
              <a:cs typeface="Calibri"/>
            </a:endParaRPr>
          </a:p>
          <a:p>
            <a:pPr marL="514350" indent="-514350">
              <a:buFont typeface="+mj-lt"/>
              <a:buAutoNum type="arabicPeriod"/>
            </a:pPr>
            <a:r>
              <a:rPr lang="en-US" sz="2800" dirty="0">
                <a:latin typeface="+mj-lt"/>
                <a:cs typeface="Calibri"/>
              </a:rPr>
              <a:t>Write in your journal about the work you have done.</a:t>
            </a:r>
          </a:p>
          <a:p>
            <a:endParaRPr lang="en-US" dirty="0"/>
          </a:p>
        </p:txBody>
      </p:sp>
    </p:spTree>
    <p:extLst>
      <p:ext uri="{BB962C8B-B14F-4D97-AF65-F5344CB8AC3E}">
        <p14:creationId xmlns:p14="http://schemas.microsoft.com/office/powerpoint/2010/main" val="77216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802F2-E899-874F-B691-A438CBA44009}"/>
              </a:ext>
            </a:extLst>
          </p:cNvPr>
          <p:cNvSpPr txBox="1"/>
          <p:nvPr/>
        </p:nvSpPr>
        <p:spPr>
          <a:xfrm>
            <a:off x="167640" y="3977640"/>
            <a:ext cx="11704320" cy="1569660"/>
          </a:xfrm>
          <a:prstGeom prst="rect">
            <a:avLst/>
          </a:prstGeom>
          <a:noFill/>
        </p:spPr>
        <p:txBody>
          <a:bodyPr wrap="square" rtlCol="0">
            <a:spAutoFit/>
          </a:bodyPr>
          <a:lstStyle/>
          <a:p>
            <a:pPr algn="ctr"/>
            <a:r>
              <a:rPr lang="en-US" sz="3200" dirty="0">
                <a:latin typeface="+mj-lt"/>
              </a:rPr>
              <a:t>In small groups, each person takes it in turns to say three things, two of them being true and one being a lie. </a:t>
            </a:r>
          </a:p>
          <a:p>
            <a:pPr algn="ctr"/>
            <a:r>
              <a:rPr lang="en-US" sz="3200" dirty="0">
                <a:latin typeface="+mj-lt"/>
              </a:rPr>
              <a:t>The rest of the group must guess which is the lie.</a:t>
            </a:r>
            <a:endParaRPr lang="en-GB" sz="3200" dirty="0">
              <a:latin typeface="+mj-lt"/>
            </a:endParaRPr>
          </a:p>
        </p:txBody>
      </p:sp>
      <p:pic>
        <p:nvPicPr>
          <p:cNvPr id="3" name="Picture 2" descr="150+ Two Truths And A Lie Ideas, Questions &amp; Game Rules">
            <a:extLst>
              <a:ext uri="{FF2B5EF4-FFF2-40B4-BE49-F238E27FC236}">
                <a16:creationId xmlns:a16="http://schemas.microsoft.com/office/drawing/2014/main" id="{1637EDD9-8ED6-7840-B29F-1650C6A8F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620" y="258354"/>
            <a:ext cx="6629400" cy="3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6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06E8-F7F8-F343-A0AD-CA32A59147B9}"/>
              </a:ext>
            </a:extLst>
          </p:cNvPr>
          <p:cNvSpPr>
            <a:spLocks noGrp="1"/>
          </p:cNvSpPr>
          <p:nvPr>
            <p:ph type="title"/>
          </p:nvPr>
        </p:nvSpPr>
        <p:spPr/>
        <p:txBody>
          <a:bodyPr/>
          <a:lstStyle/>
          <a:p>
            <a:r>
              <a:rPr lang="en-US" dirty="0"/>
              <a:t>Discussion time</a:t>
            </a:r>
          </a:p>
        </p:txBody>
      </p:sp>
      <p:sp>
        <p:nvSpPr>
          <p:cNvPr id="6" name="Rectangle 5">
            <a:extLst>
              <a:ext uri="{FF2B5EF4-FFF2-40B4-BE49-F238E27FC236}">
                <a16:creationId xmlns:a16="http://schemas.microsoft.com/office/drawing/2014/main" id="{8DA10B24-FDD4-A645-8737-EA278CD118D9}"/>
              </a:ext>
            </a:extLst>
          </p:cNvPr>
          <p:cNvSpPr/>
          <p:nvPr/>
        </p:nvSpPr>
        <p:spPr>
          <a:xfrm>
            <a:off x="1560837" y="2456130"/>
            <a:ext cx="8991600" cy="2123658"/>
          </a:xfrm>
          <a:prstGeom prst="rect">
            <a:avLst/>
          </a:prstGeom>
        </p:spPr>
        <p:txBody>
          <a:bodyPr wrap="square">
            <a:spAutoFit/>
          </a:bodyPr>
          <a:lstStyle/>
          <a:p>
            <a:pPr algn="ctr"/>
            <a:r>
              <a:rPr lang="en-US" sz="4400" dirty="0">
                <a:latin typeface="+mj-lt"/>
              </a:rPr>
              <a:t>Can you think of any examples of people who went on long/hard journeys throughout their lives?</a:t>
            </a:r>
          </a:p>
        </p:txBody>
      </p:sp>
      <p:sp>
        <p:nvSpPr>
          <p:cNvPr id="7" name="Rectangle 6">
            <a:extLst>
              <a:ext uri="{FF2B5EF4-FFF2-40B4-BE49-F238E27FC236}">
                <a16:creationId xmlns:a16="http://schemas.microsoft.com/office/drawing/2014/main" id="{5AD8BAAE-1B8A-2349-9FBC-FC2EEA56F178}"/>
              </a:ext>
            </a:extLst>
          </p:cNvPr>
          <p:cNvSpPr/>
          <p:nvPr/>
        </p:nvSpPr>
        <p:spPr>
          <a:xfrm>
            <a:off x="3127919" y="5506271"/>
            <a:ext cx="5857437" cy="584775"/>
          </a:xfrm>
          <a:prstGeom prst="rect">
            <a:avLst/>
          </a:prstGeom>
        </p:spPr>
        <p:txBody>
          <a:bodyPr wrap="none">
            <a:spAutoFit/>
          </a:bodyPr>
          <a:lstStyle/>
          <a:p>
            <a:pPr algn="ctr"/>
            <a:r>
              <a:rPr lang="en-US" sz="3200" dirty="0">
                <a:latin typeface="+mj-lt"/>
              </a:rPr>
              <a:t>Here is an example from  history…</a:t>
            </a:r>
            <a:endParaRPr lang="en-GB" sz="3200" dirty="0">
              <a:latin typeface="+mj-lt"/>
            </a:endParaRPr>
          </a:p>
        </p:txBody>
      </p:sp>
    </p:spTree>
    <p:extLst>
      <p:ext uri="{BB962C8B-B14F-4D97-AF65-F5344CB8AC3E}">
        <p14:creationId xmlns:p14="http://schemas.microsoft.com/office/powerpoint/2010/main" val="40118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A3E-2408-9846-8B63-CD6A933E311A}"/>
              </a:ext>
            </a:extLst>
          </p:cNvPr>
          <p:cNvSpPr>
            <a:spLocks noGrp="1"/>
          </p:cNvSpPr>
          <p:nvPr>
            <p:ph type="title"/>
          </p:nvPr>
        </p:nvSpPr>
        <p:spPr/>
        <p:txBody>
          <a:bodyPr>
            <a:normAutofit/>
          </a:bodyPr>
          <a:lstStyle/>
          <a:p>
            <a:r>
              <a:rPr lang="en-US" sz="2800" dirty="0">
                <a:latin typeface="Arial" panose="020B0604020202020204" pitchFamily="34" charset="0"/>
              </a:rPr>
              <a:t>St Bona of Pisa</a:t>
            </a:r>
            <a:endParaRPr lang="en-US" sz="2800" dirty="0"/>
          </a:p>
        </p:txBody>
      </p:sp>
      <p:sp>
        <p:nvSpPr>
          <p:cNvPr id="4" name="Text Placeholder 3">
            <a:extLst>
              <a:ext uri="{FF2B5EF4-FFF2-40B4-BE49-F238E27FC236}">
                <a16:creationId xmlns:a16="http://schemas.microsoft.com/office/drawing/2014/main" id="{4A58A6D1-B5FE-9C4D-B622-A6A544D95FB3}"/>
              </a:ext>
            </a:extLst>
          </p:cNvPr>
          <p:cNvSpPr>
            <a:spLocks noGrp="1"/>
          </p:cNvSpPr>
          <p:nvPr>
            <p:ph type="body" sz="half" idx="2"/>
          </p:nvPr>
        </p:nvSpPr>
        <p:spPr/>
        <p:txBody>
          <a:bodyPr/>
          <a:lstStyle/>
          <a:p>
            <a:r>
              <a:rPr lang="en-GB" sz="2400" dirty="0">
                <a:latin typeface="+mj-lt"/>
              </a:rPr>
              <a:t>Born ~1156 in Pisa, Italy.</a:t>
            </a:r>
          </a:p>
          <a:p>
            <a:r>
              <a:rPr lang="en-GB" sz="2400" dirty="0">
                <a:latin typeface="+mj-lt"/>
              </a:rPr>
              <a:t>Died ~1207 in Pisa.</a:t>
            </a:r>
          </a:p>
          <a:p>
            <a:r>
              <a:rPr lang="en-GB" sz="2400" dirty="0">
                <a:latin typeface="+mj-lt"/>
              </a:rPr>
              <a:t>Patron saint of </a:t>
            </a:r>
            <a:r>
              <a:rPr lang="en-US" sz="2400" dirty="0">
                <a:latin typeface="+mj-lt"/>
              </a:rPr>
              <a:t>travellers, and specifically couriers, guides, pilgrims, flight attendants, and the city of Pisa.</a:t>
            </a:r>
            <a:endParaRPr lang="en-GB" sz="2400" dirty="0">
              <a:latin typeface="+mj-lt"/>
            </a:endParaRPr>
          </a:p>
          <a:p>
            <a:endParaRPr lang="en-US" dirty="0"/>
          </a:p>
        </p:txBody>
      </p:sp>
      <p:pic>
        <p:nvPicPr>
          <p:cNvPr id="5" name="Picture 2">
            <a:extLst>
              <a:ext uri="{FF2B5EF4-FFF2-40B4-BE49-F238E27FC236}">
                <a16:creationId xmlns:a16="http://schemas.microsoft.com/office/drawing/2014/main" id="{3283D34E-B727-9C47-ABBA-E59B279FA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 t="4433" r="7270" b="1589"/>
          <a:stretch/>
        </p:blipFill>
        <p:spPr bwMode="auto">
          <a:xfrm>
            <a:off x="6765758" y="96252"/>
            <a:ext cx="4760494" cy="658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010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A3E-2408-9846-8B63-CD6A933E311A}"/>
              </a:ext>
            </a:extLst>
          </p:cNvPr>
          <p:cNvSpPr>
            <a:spLocks noGrp="1"/>
          </p:cNvSpPr>
          <p:nvPr>
            <p:ph type="title"/>
          </p:nvPr>
        </p:nvSpPr>
        <p:spPr/>
        <p:txBody>
          <a:bodyPr>
            <a:normAutofit/>
          </a:bodyPr>
          <a:lstStyle/>
          <a:p>
            <a:r>
              <a:rPr lang="en-US" sz="2800" dirty="0">
                <a:latin typeface="Arial" panose="020B0604020202020204" pitchFamily="34" charset="0"/>
              </a:rPr>
              <a:t>St Bona of Pisa</a:t>
            </a:r>
            <a:endParaRPr lang="en-US" sz="2800" dirty="0"/>
          </a:p>
        </p:txBody>
      </p:sp>
      <p:sp>
        <p:nvSpPr>
          <p:cNvPr id="4" name="Text Placeholder 3">
            <a:extLst>
              <a:ext uri="{FF2B5EF4-FFF2-40B4-BE49-F238E27FC236}">
                <a16:creationId xmlns:a16="http://schemas.microsoft.com/office/drawing/2014/main" id="{4A58A6D1-B5FE-9C4D-B622-A6A544D95FB3}"/>
              </a:ext>
            </a:extLst>
          </p:cNvPr>
          <p:cNvSpPr>
            <a:spLocks noGrp="1"/>
          </p:cNvSpPr>
          <p:nvPr>
            <p:ph type="body" sz="half" idx="2"/>
          </p:nvPr>
        </p:nvSpPr>
        <p:spPr>
          <a:xfrm>
            <a:off x="235227" y="3549918"/>
            <a:ext cx="5625546" cy="2682440"/>
          </a:xfrm>
        </p:spPr>
        <p:txBody>
          <a:bodyPr>
            <a:normAutofit lnSpcReduction="10000"/>
          </a:bodyPr>
          <a:lstStyle/>
          <a:p>
            <a:r>
              <a:rPr lang="en-US" sz="2800" dirty="0"/>
              <a:t>Born in Pisa, she is reported to have experienced visions from an early age. </a:t>
            </a:r>
          </a:p>
          <a:p>
            <a:r>
              <a:rPr lang="en-US" sz="2800" dirty="0"/>
              <a:t>On one occasion, the figure on the crucifix at the Holy </a:t>
            </a:r>
            <a:r>
              <a:rPr lang="en-US" sz="2800" dirty="0" err="1"/>
              <a:t>Sepulchre</a:t>
            </a:r>
            <a:r>
              <a:rPr lang="en-US" sz="2800" dirty="0"/>
              <a:t> church held out his hand to her. </a:t>
            </a:r>
            <a:endParaRPr lang="en-GB" sz="2800" dirty="0"/>
          </a:p>
        </p:txBody>
      </p:sp>
      <p:pic>
        <p:nvPicPr>
          <p:cNvPr id="6" name="Picture 9" descr="Prayers, Quips and Quotes: St. Bona of Pisa, Feast Day May 29 - THE MYSTERY  O F FAITH ................................ Discovering Catholic Spirituality">
            <a:extLst>
              <a:ext uri="{FF2B5EF4-FFF2-40B4-BE49-F238E27FC236}">
                <a16:creationId xmlns:a16="http://schemas.microsoft.com/office/drawing/2014/main" id="{0ADD0191-6902-8A45-83D5-807B5A3C3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756" y="213916"/>
            <a:ext cx="3947360" cy="6396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020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A3E-2408-9846-8B63-CD6A933E311A}"/>
              </a:ext>
            </a:extLst>
          </p:cNvPr>
          <p:cNvSpPr>
            <a:spLocks noGrp="1"/>
          </p:cNvSpPr>
          <p:nvPr>
            <p:ph type="title"/>
          </p:nvPr>
        </p:nvSpPr>
        <p:spPr/>
        <p:txBody>
          <a:bodyPr>
            <a:normAutofit/>
          </a:bodyPr>
          <a:lstStyle/>
          <a:p>
            <a:r>
              <a:rPr lang="en-US" sz="2800" dirty="0">
                <a:latin typeface="Arial" panose="020B0604020202020204" pitchFamily="34" charset="0"/>
              </a:rPr>
              <a:t>St Bona of Pisa</a:t>
            </a:r>
            <a:endParaRPr lang="en-US" sz="2800" dirty="0"/>
          </a:p>
        </p:txBody>
      </p:sp>
      <p:sp>
        <p:nvSpPr>
          <p:cNvPr id="4" name="Text Placeholder 3">
            <a:extLst>
              <a:ext uri="{FF2B5EF4-FFF2-40B4-BE49-F238E27FC236}">
                <a16:creationId xmlns:a16="http://schemas.microsoft.com/office/drawing/2014/main" id="{4A58A6D1-B5FE-9C4D-B622-A6A544D95FB3}"/>
              </a:ext>
            </a:extLst>
          </p:cNvPr>
          <p:cNvSpPr>
            <a:spLocks noGrp="1"/>
          </p:cNvSpPr>
          <p:nvPr>
            <p:ph type="body" sz="half" idx="2"/>
          </p:nvPr>
        </p:nvSpPr>
        <p:spPr>
          <a:xfrm>
            <a:off x="235227" y="3339821"/>
            <a:ext cx="5625546" cy="3318406"/>
          </a:xfrm>
        </p:spPr>
        <p:txBody>
          <a:bodyPr>
            <a:normAutofit fontScale="92500" lnSpcReduction="10000"/>
          </a:bodyPr>
          <a:lstStyle/>
          <a:p>
            <a:r>
              <a:rPr lang="en-US" sz="2800" dirty="0"/>
              <a:t>At another church, she saw a vision of Jesus, the Virgin Mary, and three saints, including James the Greater. She was frightened by the light around these figures, and ran away. James followed her, and led her back to the image of Jesus. Bona observed a very pronounced devotion to James for the rest of her life. </a:t>
            </a:r>
            <a:endParaRPr lang="en-GB" sz="2800" dirty="0"/>
          </a:p>
        </p:txBody>
      </p:sp>
      <p:pic>
        <p:nvPicPr>
          <p:cNvPr id="5" name="Picture 7" descr="Bible Saints: 11 Bible Passages About St. James the Greater">
            <a:extLst>
              <a:ext uri="{FF2B5EF4-FFF2-40B4-BE49-F238E27FC236}">
                <a16:creationId xmlns:a16="http://schemas.microsoft.com/office/drawing/2014/main" id="{2BD7DE30-89C9-4241-BC5B-B2BAF464B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379" y="245196"/>
            <a:ext cx="3440590" cy="5686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DDE5FF2-2F2A-BB4C-A7E5-539B7F1E1651}"/>
              </a:ext>
            </a:extLst>
          </p:cNvPr>
          <p:cNvSpPr txBox="1"/>
          <p:nvPr/>
        </p:nvSpPr>
        <p:spPr>
          <a:xfrm>
            <a:off x="7860631" y="6052438"/>
            <a:ext cx="3317666" cy="523220"/>
          </a:xfrm>
          <a:prstGeom prst="rect">
            <a:avLst/>
          </a:prstGeom>
          <a:noFill/>
        </p:spPr>
        <p:txBody>
          <a:bodyPr wrap="square" rtlCol="0">
            <a:spAutoFit/>
          </a:bodyPr>
          <a:lstStyle/>
          <a:p>
            <a:pPr algn="ctr"/>
            <a:r>
              <a:rPr lang="en-US" sz="2800" i="1" dirty="0"/>
              <a:t>St James the Greater</a:t>
            </a:r>
            <a:endParaRPr lang="en-GB" sz="2800" i="1" dirty="0"/>
          </a:p>
        </p:txBody>
      </p:sp>
    </p:spTree>
    <p:extLst>
      <p:ext uri="{BB962C8B-B14F-4D97-AF65-F5344CB8AC3E}">
        <p14:creationId xmlns:p14="http://schemas.microsoft.com/office/powerpoint/2010/main" val="420476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A3E-2408-9846-8B63-CD6A933E311A}"/>
              </a:ext>
            </a:extLst>
          </p:cNvPr>
          <p:cNvSpPr>
            <a:spLocks noGrp="1"/>
          </p:cNvSpPr>
          <p:nvPr>
            <p:ph type="title"/>
          </p:nvPr>
        </p:nvSpPr>
        <p:spPr/>
        <p:txBody>
          <a:bodyPr>
            <a:normAutofit/>
          </a:bodyPr>
          <a:lstStyle/>
          <a:p>
            <a:r>
              <a:rPr lang="en-US" sz="2800" dirty="0">
                <a:latin typeface="Arial" panose="020B0604020202020204" pitchFamily="34" charset="0"/>
              </a:rPr>
              <a:t>St Bona of Pisa</a:t>
            </a:r>
            <a:endParaRPr lang="en-US" sz="2800" dirty="0"/>
          </a:p>
        </p:txBody>
      </p:sp>
      <p:sp>
        <p:nvSpPr>
          <p:cNvPr id="4" name="Text Placeholder 3">
            <a:extLst>
              <a:ext uri="{FF2B5EF4-FFF2-40B4-BE49-F238E27FC236}">
                <a16:creationId xmlns:a16="http://schemas.microsoft.com/office/drawing/2014/main" id="{4A58A6D1-B5FE-9C4D-B622-A6A544D95FB3}"/>
              </a:ext>
            </a:extLst>
          </p:cNvPr>
          <p:cNvSpPr>
            <a:spLocks noGrp="1"/>
          </p:cNvSpPr>
          <p:nvPr>
            <p:ph type="body" sz="half" idx="2"/>
          </p:nvPr>
        </p:nvSpPr>
        <p:spPr>
          <a:xfrm>
            <a:off x="235227" y="3339821"/>
            <a:ext cx="5625546" cy="3318406"/>
          </a:xfrm>
        </p:spPr>
        <p:txBody>
          <a:bodyPr>
            <a:normAutofit lnSpcReduction="10000"/>
          </a:bodyPr>
          <a:lstStyle/>
          <a:p>
            <a:r>
              <a:rPr lang="en-US" sz="2800" dirty="0"/>
              <a:t>By the age of ten, she had dedicated herself as a nun. She regularly fasted taking only bread and water three days a week. </a:t>
            </a:r>
          </a:p>
          <a:p>
            <a:r>
              <a:rPr lang="en-US" sz="2800" dirty="0"/>
              <a:t>Four years later, she made the first of her many journeys, going to see her father who was fighting in the Crusades near Jerusalem. </a:t>
            </a:r>
            <a:endParaRPr lang="en-GB" sz="2800" dirty="0"/>
          </a:p>
        </p:txBody>
      </p:sp>
      <p:pic>
        <p:nvPicPr>
          <p:cNvPr id="6" name="Picture 2" descr="What Trump's recognition of Jerusalem as the capital of Israel means for  the Middle East">
            <a:extLst>
              <a:ext uri="{FF2B5EF4-FFF2-40B4-BE49-F238E27FC236}">
                <a16:creationId xmlns:a16="http://schemas.microsoft.com/office/drawing/2014/main" id="{64FC09FE-C02A-4643-971E-A660DC403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602" y="2150197"/>
            <a:ext cx="5820020" cy="3332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122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A3E-2408-9846-8B63-CD6A933E311A}"/>
              </a:ext>
            </a:extLst>
          </p:cNvPr>
          <p:cNvSpPr>
            <a:spLocks noGrp="1"/>
          </p:cNvSpPr>
          <p:nvPr>
            <p:ph type="title"/>
          </p:nvPr>
        </p:nvSpPr>
        <p:spPr/>
        <p:txBody>
          <a:bodyPr>
            <a:normAutofit/>
          </a:bodyPr>
          <a:lstStyle/>
          <a:p>
            <a:r>
              <a:rPr lang="en-US" sz="2800" dirty="0">
                <a:latin typeface="Arial" panose="020B0604020202020204" pitchFamily="34" charset="0"/>
              </a:rPr>
              <a:t>St Bona of Pisa</a:t>
            </a:r>
            <a:endParaRPr lang="en-US" sz="2800" dirty="0"/>
          </a:p>
        </p:txBody>
      </p:sp>
      <p:sp>
        <p:nvSpPr>
          <p:cNvPr id="4" name="Text Placeholder 3">
            <a:extLst>
              <a:ext uri="{FF2B5EF4-FFF2-40B4-BE49-F238E27FC236}">
                <a16:creationId xmlns:a16="http://schemas.microsoft.com/office/drawing/2014/main" id="{4A58A6D1-B5FE-9C4D-B622-A6A544D95FB3}"/>
              </a:ext>
            </a:extLst>
          </p:cNvPr>
          <p:cNvSpPr>
            <a:spLocks noGrp="1"/>
          </p:cNvSpPr>
          <p:nvPr>
            <p:ph type="body" sz="half" idx="2"/>
          </p:nvPr>
        </p:nvSpPr>
        <p:spPr>
          <a:xfrm>
            <a:off x="235227" y="3339821"/>
            <a:ext cx="5625546" cy="3318406"/>
          </a:xfrm>
        </p:spPr>
        <p:txBody>
          <a:bodyPr>
            <a:normAutofit/>
          </a:bodyPr>
          <a:lstStyle/>
          <a:p>
            <a:r>
              <a:rPr lang="en-US" sz="2800" dirty="0"/>
              <a:t>On her trip home, she was captured by Muslim pirates on the Mediterranean Sea, wounded, and imprisoned. </a:t>
            </a:r>
          </a:p>
          <a:p>
            <a:r>
              <a:rPr lang="en-US" sz="2800" dirty="0"/>
              <a:t>She was later rescued by some of her countrymen and completed her trip home. </a:t>
            </a:r>
            <a:endParaRPr lang="en-GB" sz="2800" dirty="0"/>
          </a:p>
        </p:txBody>
      </p:sp>
      <p:pic>
        <p:nvPicPr>
          <p:cNvPr id="5" name="Picture 2" descr="Barbary pirates - Wikipedia">
            <a:extLst>
              <a:ext uri="{FF2B5EF4-FFF2-40B4-BE49-F238E27FC236}">
                <a16:creationId xmlns:a16="http://schemas.microsoft.com/office/drawing/2014/main" id="{B8126343-2C14-5D45-9B5D-5034F6988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736" y="115357"/>
            <a:ext cx="5627395" cy="6615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0128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mino de Santiago - Wikipedia">
            <a:extLst>
              <a:ext uri="{FF2B5EF4-FFF2-40B4-BE49-F238E27FC236}">
                <a16:creationId xmlns:a16="http://schemas.microsoft.com/office/drawing/2014/main" id="{96D6C687-AFA7-6949-8195-7575B507DB7F}"/>
              </a:ext>
            </a:extLst>
          </p:cNvPr>
          <p:cNvPicPr>
            <a:picLocks noChangeAspect="1" noChangeArrowheads="1"/>
          </p:cNvPicPr>
          <p:nvPr/>
        </p:nvPicPr>
        <p:blipFill rotWithShape="1">
          <a:blip r:embed="rId2" cstate="print">
            <a:alphaModFix amt="16000"/>
            <a:extLst>
              <a:ext uri="{28A0092B-C50C-407E-A947-70E740481C1C}">
                <a14:useLocalDpi xmlns:a14="http://schemas.microsoft.com/office/drawing/2010/main" val="0"/>
              </a:ext>
            </a:extLst>
          </a:blip>
          <a:srcRect l="12006" t="33424" b="1211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9B82C4-6451-284C-B3A5-64C42880AE5B}"/>
              </a:ext>
            </a:extLst>
          </p:cNvPr>
          <p:cNvSpPr txBox="1">
            <a:spLocks/>
          </p:cNvSpPr>
          <p:nvPr/>
        </p:nvSpPr>
        <p:spPr>
          <a:xfrm>
            <a:off x="818147" y="1733921"/>
            <a:ext cx="10972800" cy="4907511"/>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4400" dirty="0">
                <a:latin typeface="+mj-lt"/>
              </a:rPr>
              <a:t>Shortly after, she set out on another pilgrimage, this time leading a large number of pilgrims on the long and dangerous thousand-mile journey to Santiago de Compostela. </a:t>
            </a:r>
          </a:p>
          <a:p>
            <a:pPr marL="0" indent="0" algn="ctr">
              <a:buFont typeface="Arial" panose="020B0604020202020204" pitchFamily="34" charset="0"/>
              <a:buNone/>
            </a:pPr>
            <a:r>
              <a:rPr lang="en-US" sz="4400" dirty="0">
                <a:latin typeface="+mj-lt"/>
              </a:rPr>
              <a:t>After this, she was made one of the official guides along this pilgrimage route by the Knights of Saint James. </a:t>
            </a:r>
            <a:endParaRPr lang="en-GB" sz="9600" dirty="0">
              <a:latin typeface="+mj-lt"/>
            </a:endParaRPr>
          </a:p>
        </p:txBody>
      </p:sp>
      <p:sp>
        <p:nvSpPr>
          <p:cNvPr id="4" name="Title 1">
            <a:extLst>
              <a:ext uri="{FF2B5EF4-FFF2-40B4-BE49-F238E27FC236}">
                <a16:creationId xmlns:a16="http://schemas.microsoft.com/office/drawing/2014/main" id="{0C4A767A-2AD8-6F48-B8A2-5C6E6FB21F62}"/>
              </a:ext>
            </a:extLst>
          </p:cNvPr>
          <p:cNvSpPr txBox="1">
            <a:spLocks/>
          </p:cNvSpPr>
          <p:nvPr/>
        </p:nvSpPr>
        <p:spPr>
          <a:xfrm>
            <a:off x="818146" y="592424"/>
            <a:ext cx="10611853" cy="1141497"/>
          </a:xfrm>
          <a:prstGeom prst="rect">
            <a:avLst/>
          </a:prstGeom>
        </p:spPr>
        <p:txBody>
          <a:bodyP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5400" dirty="0">
                <a:latin typeface="Arial" panose="020B0604020202020204" pitchFamily="34" charset="0"/>
              </a:rPr>
              <a:t>St Bona of Pisa</a:t>
            </a:r>
            <a:endParaRPr lang="en-US" sz="5400" dirty="0"/>
          </a:p>
        </p:txBody>
      </p:sp>
    </p:spTree>
    <p:extLst>
      <p:ext uri="{BB962C8B-B14F-4D97-AF65-F5344CB8AC3E}">
        <p14:creationId xmlns:p14="http://schemas.microsoft.com/office/powerpoint/2010/main" val="324849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mino de Santiago - Wikipedia">
            <a:extLst>
              <a:ext uri="{FF2B5EF4-FFF2-40B4-BE49-F238E27FC236}">
                <a16:creationId xmlns:a16="http://schemas.microsoft.com/office/drawing/2014/main" id="{96D6C687-AFA7-6949-8195-7575B507DB7F}"/>
              </a:ext>
            </a:extLst>
          </p:cNvPr>
          <p:cNvPicPr>
            <a:picLocks noChangeAspect="1" noChangeArrowheads="1"/>
          </p:cNvPicPr>
          <p:nvPr/>
        </p:nvPicPr>
        <p:blipFill rotWithShape="1">
          <a:blip r:embed="rId2" cstate="print">
            <a:alphaModFix amt="16000"/>
            <a:extLst>
              <a:ext uri="{28A0092B-C50C-407E-A947-70E740481C1C}">
                <a14:useLocalDpi xmlns:a14="http://schemas.microsoft.com/office/drawing/2010/main" val="0"/>
              </a:ext>
            </a:extLst>
          </a:blip>
          <a:srcRect l="12006" t="33424" b="1211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9B82C4-6451-284C-B3A5-64C42880AE5B}"/>
              </a:ext>
            </a:extLst>
          </p:cNvPr>
          <p:cNvSpPr txBox="1">
            <a:spLocks/>
          </p:cNvSpPr>
          <p:nvPr/>
        </p:nvSpPr>
        <p:spPr>
          <a:xfrm>
            <a:off x="818147" y="1733921"/>
            <a:ext cx="10972800" cy="4907511"/>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4800" dirty="0">
                <a:latin typeface="+mj-lt"/>
              </a:rPr>
              <a:t>She successfully completed the trip nine times. Despite being ill at the time, she took and completed a tenth trip, and returned home to Pisa, dying shortly after in the room she kept near the Church of San Martino in Pisa, where her body has been preserved to this day.</a:t>
            </a:r>
            <a:endParaRPr lang="en-GB" sz="11500" dirty="0">
              <a:latin typeface="+mj-lt"/>
            </a:endParaRPr>
          </a:p>
        </p:txBody>
      </p:sp>
      <p:sp>
        <p:nvSpPr>
          <p:cNvPr id="4" name="Title 1">
            <a:extLst>
              <a:ext uri="{FF2B5EF4-FFF2-40B4-BE49-F238E27FC236}">
                <a16:creationId xmlns:a16="http://schemas.microsoft.com/office/drawing/2014/main" id="{0C4A767A-2AD8-6F48-B8A2-5C6E6FB21F62}"/>
              </a:ext>
            </a:extLst>
          </p:cNvPr>
          <p:cNvSpPr txBox="1">
            <a:spLocks/>
          </p:cNvSpPr>
          <p:nvPr/>
        </p:nvSpPr>
        <p:spPr>
          <a:xfrm>
            <a:off x="818146" y="592424"/>
            <a:ext cx="10611853" cy="1141497"/>
          </a:xfrm>
          <a:prstGeom prst="rect">
            <a:avLst/>
          </a:prstGeom>
        </p:spPr>
        <p:txBody>
          <a:bodyP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5400" dirty="0">
                <a:latin typeface="Arial" panose="020B0604020202020204" pitchFamily="34" charset="0"/>
              </a:rPr>
              <a:t>St Bona of Pisa</a:t>
            </a:r>
            <a:endParaRPr lang="en-US" sz="5400" dirty="0"/>
          </a:p>
        </p:txBody>
      </p:sp>
    </p:spTree>
    <p:extLst>
      <p:ext uri="{BB962C8B-B14F-4D97-AF65-F5344CB8AC3E}">
        <p14:creationId xmlns:p14="http://schemas.microsoft.com/office/powerpoint/2010/main" val="1028088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550FAF-7B97-8940-A77D-DCC3FBA7A4DB}"/>
              </a:ext>
            </a:extLst>
          </p:cNvPr>
          <p:cNvSpPr/>
          <p:nvPr/>
        </p:nvSpPr>
        <p:spPr>
          <a:xfrm>
            <a:off x="0" y="1828800"/>
            <a:ext cx="12192000" cy="2862322"/>
          </a:xfrm>
          <a:prstGeom prst="rect">
            <a:avLst/>
          </a:prstGeom>
        </p:spPr>
        <p:txBody>
          <a:bodyPr wrap="square">
            <a:spAutoFit/>
          </a:bodyPr>
          <a:lstStyle/>
          <a:p>
            <a:pPr algn="ctr"/>
            <a:r>
              <a:rPr lang="en-US" sz="6000" i="1" dirty="0">
                <a:latin typeface="Arial" panose="020B0604020202020204" pitchFamily="34" charset="0"/>
              </a:rPr>
              <a:t>“To go on pilgrimage is not simply to visit a place to admire its treasures of nature, art or history.”</a:t>
            </a:r>
            <a:endParaRPr lang="en-US" sz="6000" dirty="0"/>
          </a:p>
        </p:txBody>
      </p:sp>
    </p:spTree>
    <p:extLst>
      <p:ext uri="{BB962C8B-B14F-4D97-AF65-F5344CB8AC3E}">
        <p14:creationId xmlns:p14="http://schemas.microsoft.com/office/powerpoint/2010/main" val="2470030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8A0E-69FA-EB4F-AE01-F2CE5EDD1164}"/>
              </a:ext>
            </a:extLst>
          </p:cNvPr>
          <p:cNvSpPr>
            <a:spLocks noGrp="1"/>
          </p:cNvSpPr>
          <p:nvPr>
            <p:ph type="title"/>
          </p:nvPr>
        </p:nvSpPr>
        <p:spPr/>
        <p:txBody>
          <a:bodyPr>
            <a:normAutofit/>
          </a:bodyPr>
          <a:lstStyle/>
          <a:p>
            <a:r>
              <a:rPr lang="en-US" sz="6000" dirty="0"/>
              <a:t>Reflection</a:t>
            </a:r>
          </a:p>
        </p:txBody>
      </p:sp>
      <p:sp>
        <p:nvSpPr>
          <p:cNvPr id="3" name="Text Placeholder 2">
            <a:extLst>
              <a:ext uri="{FF2B5EF4-FFF2-40B4-BE49-F238E27FC236}">
                <a16:creationId xmlns:a16="http://schemas.microsoft.com/office/drawing/2014/main" id="{30376EA0-5D31-B34A-A833-590A7E97B410}"/>
              </a:ext>
            </a:extLst>
          </p:cNvPr>
          <p:cNvSpPr>
            <a:spLocks noGrp="1"/>
          </p:cNvSpPr>
          <p:nvPr>
            <p:ph type="body" idx="1"/>
          </p:nvPr>
        </p:nvSpPr>
        <p:spPr>
          <a:xfrm>
            <a:off x="1560837" y="2620741"/>
            <a:ext cx="8991600" cy="3178480"/>
          </a:xfrm>
        </p:spPr>
        <p:txBody>
          <a:bodyPr>
            <a:normAutofit fontScale="77500" lnSpcReduction="20000"/>
          </a:bodyPr>
          <a:lstStyle/>
          <a:p>
            <a:pPr algn="ctr"/>
            <a:r>
              <a:rPr lang="en-US" sz="5800" dirty="0">
                <a:latin typeface="+mj-lt"/>
              </a:rPr>
              <a:t>Do you think you’ve been on any pilgrimages in your life? </a:t>
            </a:r>
          </a:p>
          <a:p>
            <a:pPr algn="ctr"/>
            <a:endParaRPr lang="en-US" sz="5800" dirty="0">
              <a:latin typeface="+mj-lt"/>
            </a:endParaRPr>
          </a:p>
          <a:p>
            <a:pPr algn="ctr"/>
            <a:r>
              <a:rPr lang="en-US" sz="5800" dirty="0">
                <a:latin typeface="+mj-lt"/>
              </a:rPr>
              <a:t>How have you encountered the Lord on your journey? </a:t>
            </a:r>
          </a:p>
          <a:p>
            <a:endParaRPr lang="en-US" dirty="0"/>
          </a:p>
        </p:txBody>
      </p:sp>
    </p:spTree>
    <p:extLst>
      <p:ext uri="{BB962C8B-B14F-4D97-AF65-F5344CB8AC3E}">
        <p14:creationId xmlns:p14="http://schemas.microsoft.com/office/powerpoint/2010/main" val="31236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FDB6-F352-BA48-8DAD-AFD67A8D596C}"/>
              </a:ext>
            </a:extLst>
          </p:cNvPr>
          <p:cNvSpPr>
            <a:spLocks noGrp="1"/>
          </p:cNvSpPr>
          <p:nvPr>
            <p:ph type="title"/>
          </p:nvPr>
        </p:nvSpPr>
        <p:spPr/>
        <p:txBody>
          <a:bodyPr/>
          <a:lstStyle/>
          <a:p>
            <a:r>
              <a:rPr lang="en-US" sz="5400" dirty="0"/>
              <a:t>PILGRIMAGE </a:t>
            </a:r>
          </a:p>
        </p:txBody>
      </p:sp>
      <p:sp>
        <p:nvSpPr>
          <p:cNvPr id="3" name="Text Placeholder 2">
            <a:extLst>
              <a:ext uri="{FF2B5EF4-FFF2-40B4-BE49-F238E27FC236}">
                <a16:creationId xmlns:a16="http://schemas.microsoft.com/office/drawing/2014/main" id="{7208EFCC-B99C-AB4A-9251-76E012CC48EF}"/>
              </a:ext>
            </a:extLst>
          </p:cNvPr>
          <p:cNvSpPr>
            <a:spLocks noGrp="1"/>
          </p:cNvSpPr>
          <p:nvPr>
            <p:ph type="body" sz="half" idx="2"/>
          </p:nvPr>
        </p:nvSpPr>
        <p:spPr/>
        <p:txBody>
          <a:bodyPr/>
          <a:lstStyle/>
          <a:p>
            <a:r>
              <a:rPr lang="en-US" sz="3200" dirty="0">
                <a:latin typeface="+mj-lt"/>
              </a:rPr>
              <a:t>What does the word ‘pilgrimage’ mean to you?</a:t>
            </a:r>
          </a:p>
          <a:p>
            <a:endParaRPr lang="en-US" sz="3200" dirty="0">
              <a:latin typeface="+mj-lt"/>
            </a:endParaRPr>
          </a:p>
          <a:p>
            <a:r>
              <a:rPr lang="en-GB" sz="3200" dirty="0">
                <a:latin typeface="+mj-lt"/>
                <a:ea typeface="Calibri" panose="020F0502020204030204" pitchFamily="34" charset="0"/>
                <a:cs typeface="Arial" panose="020B0604020202020204" pitchFamily="34" charset="0"/>
              </a:rPr>
              <a:t>1: A journey, especially a long one, made to some sacred place as an act of religious devotion.</a:t>
            </a:r>
          </a:p>
          <a:p>
            <a:endParaRPr lang="en-GB" sz="3200" dirty="0">
              <a:latin typeface="+mj-lt"/>
              <a:ea typeface="Calibri" panose="020F0502020204030204" pitchFamily="34" charset="0"/>
              <a:cs typeface="Times New Roman" panose="02020603050405020304" pitchFamily="18" charset="0"/>
            </a:endParaRPr>
          </a:p>
          <a:p>
            <a:r>
              <a:rPr lang="en-GB" sz="3200" dirty="0">
                <a:latin typeface="+mj-lt"/>
                <a:ea typeface="Calibri" panose="020F0502020204030204" pitchFamily="34" charset="0"/>
                <a:cs typeface="Times New Roman" panose="02020603050405020304" pitchFamily="18" charset="0"/>
              </a:rPr>
              <a:t>2: A</a:t>
            </a:r>
            <a:r>
              <a:rPr lang="en-GB" sz="3200" dirty="0">
                <a:latin typeface="+mj-lt"/>
                <a:ea typeface="Calibri" panose="020F0502020204030204" pitchFamily="34" charset="0"/>
              </a:rPr>
              <a:t>ny long journey, especially one undertaken as a quest or for a votive purpose, as to pay homage.</a:t>
            </a:r>
          </a:p>
          <a:p>
            <a:endParaRPr lang="en-US" dirty="0"/>
          </a:p>
        </p:txBody>
      </p:sp>
    </p:spTree>
    <p:extLst>
      <p:ext uri="{BB962C8B-B14F-4D97-AF65-F5344CB8AC3E}">
        <p14:creationId xmlns:p14="http://schemas.microsoft.com/office/powerpoint/2010/main" val="17005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8A0E-69FA-EB4F-AE01-F2CE5EDD1164}"/>
              </a:ext>
            </a:extLst>
          </p:cNvPr>
          <p:cNvSpPr>
            <a:spLocks noGrp="1"/>
          </p:cNvSpPr>
          <p:nvPr>
            <p:ph type="title"/>
          </p:nvPr>
        </p:nvSpPr>
        <p:spPr/>
        <p:txBody>
          <a:bodyPr>
            <a:normAutofit/>
          </a:bodyPr>
          <a:lstStyle/>
          <a:p>
            <a:r>
              <a:rPr lang="en-US" sz="6000" dirty="0"/>
              <a:t>Go Forth</a:t>
            </a:r>
          </a:p>
        </p:txBody>
      </p:sp>
      <p:sp>
        <p:nvSpPr>
          <p:cNvPr id="3" name="Text Placeholder 2">
            <a:extLst>
              <a:ext uri="{FF2B5EF4-FFF2-40B4-BE49-F238E27FC236}">
                <a16:creationId xmlns:a16="http://schemas.microsoft.com/office/drawing/2014/main" id="{30376EA0-5D31-B34A-A833-590A7E97B410}"/>
              </a:ext>
            </a:extLst>
          </p:cNvPr>
          <p:cNvSpPr>
            <a:spLocks noGrp="1"/>
          </p:cNvSpPr>
          <p:nvPr>
            <p:ph type="body" idx="1"/>
          </p:nvPr>
        </p:nvSpPr>
        <p:spPr>
          <a:xfrm>
            <a:off x="1560837" y="2572615"/>
            <a:ext cx="8991600" cy="3178480"/>
          </a:xfrm>
        </p:spPr>
        <p:txBody>
          <a:bodyPr>
            <a:normAutofit fontScale="70000" lnSpcReduction="20000"/>
          </a:bodyPr>
          <a:lstStyle/>
          <a:p>
            <a:pPr algn="ctr"/>
            <a:r>
              <a:rPr lang="en-US" sz="6000" dirty="0">
                <a:latin typeface="+mj-lt"/>
              </a:rPr>
              <a:t>Simply go on a short walk around your home/school/church. Either alone or with friends. As you do, reflect on what it means to go on a pilgrimage, and how God is always with us on our journey through life.</a:t>
            </a:r>
          </a:p>
          <a:p>
            <a:endParaRPr lang="en-US" dirty="0"/>
          </a:p>
        </p:txBody>
      </p:sp>
    </p:spTree>
    <p:extLst>
      <p:ext uri="{BB962C8B-B14F-4D97-AF65-F5344CB8AC3E}">
        <p14:creationId xmlns:p14="http://schemas.microsoft.com/office/powerpoint/2010/main" val="20313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eremiah 29:13 - Bible verse of the day - DailyVerses.net">
            <a:extLst>
              <a:ext uri="{FF2B5EF4-FFF2-40B4-BE49-F238E27FC236}">
                <a16:creationId xmlns:a16="http://schemas.microsoft.com/office/drawing/2014/main" id="{EA583FDD-FE13-404E-A19B-9F3678F1B59F}"/>
              </a:ext>
            </a:extLst>
          </p:cNvPr>
          <p:cNvPicPr/>
          <p:nvPr/>
        </p:nvPicPr>
        <p:blipFill rotWithShape="1">
          <a:blip r:embed="rId3" cstate="print">
            <a:extLst>
              <a:ext uri="{28A0092B-C50C-407E-A947-70E740481C1C}">
                <a14:useLocalDpi xmlns:a14="http://schemas.microsoft.com/office/drawing/2010/main" val="0"/>
              </a:ext>
            </a:extLst>
          </a:blip>
          <a:srcRect b="7689"/>
          <a:stretch/>
        </p:blipFill>
        <p:spPr bwMode="auto">
          <a:xfrm>
            <a:off x="157288" y="279634"/>
            <a:ext cx="4109913" cy="1973235"/>
          </a:xfrm>
          <a:prstGeom prst="rect">
            <a:avLst/>
          </a:prstGeom>
          <a:noFill/>
          <a:ln>
            <a:noFill/>
          </a:ln>
          <a:extLst>
            <a:ext uri="{53640926-AAD7-44D8-BBD7-CCE9431645EC}">
              <a14:shadowObscured xmlns:a14="http://schemas.microsoft.com/office/drawing/2010/main"/>
            </a:ext>
          </a:extLst>
        </p:spPr>
      </p:pic>
      <p:pic>
        <p:nvPicPr>
          <p:cNvPr id="7" name="Picture 6" descr="Jeremiah 29:13 - Bible verse of the day - DailyVerses.net">
            <a:extLst>
              <a:ext uri="{FF2B5EF4-FFF2-40B4-BE49-F238E27FC236}">
                <a16:creationId xmlns:a16="http://schemas.microsoft.com/office/drawing/2014/main" id="{D79BD921-1AB7-AC44-BE1A-046431D86B15}"/>
              </a:ext>
            </a:extLst>
          </p:cNvPr>
          <p:cNvPicPr/>
          <p:nvPr/>
        </p:nvPicPr>
        <p:blipFill rotWithShape="1">
          <a:blip r:embed="rId3" cstate="print">
            <a:extLst>
              <a:ext uri="{28A0092B-C50C-407E-A947-70E740481C1C}">
                <a14:useLocalDpi xmlns:a14="http://schemas.microsoft.com/office/drawing/2010/main" val="0"/>
              </a:ext>
            </a:extLst>
          </a:blip>
          <a:srcRect b="7689"/>
          <a:stretch/>
        </p:blipFill>
        <p:spPr bwMode="auto">
          <a:xfrm>
            <a:off x="157288" y="2419860"/>
            <a:ext cx="4109913" cy="1973235"/>
          </a:xfrm>
          <a:prstGeom prst="rect">
            <a:avLst/>
          </a:prstGeom>
          <a:noFill/>
          <a:ln>
            <a:noFill/>
          </a:ln>
          <a:extLst>
            <a:ext uri="{53640926-AAD7-44D8-BBD7-CCE9431645EC}">
              <a14:shadowObscured xmlns:a14="http://schemas.microsoft.com/office/drawing/2010/main"/>
            </a:ext>
          </a:extLst>
        </p:spPr>
      </p:pic>
      <p:pic>
        <p:nvPicPr>
          <p:cNvPr id="8" name="Picture 7" descr="Jeremiah 29:13 - Bible verse of the day - DailyVerses.net">
            <a:extLst>
              <a:ext uri="{FF2B5EF4-FFF2-40B4-BE49-F238E27FC236}">
                <a16:creationId xmlns:a16="http://schemas.microsoft.com/office/drawing/2014/main" id="{BAAD5789-DFC8-8F46-B075-0AF0250C80E8}"/>
              </a:ext>
            </a:extLst>
          </p:cNvPr>
          <p:cNvPicPr/>
          <p:nvPr/>
        </p:nvPicPr>
        <p:blipFill rotWithShape="1">
          <a:blip r:embed="rId3" cstate="print">
            <a:extLst>
              <a:ext uri="{28A0092B-C50C-407E-A947-70E740481C1C}">
                <a14:useLocalDpi xmlns:a14="http://schemas.microsoft.com/office/drawing/2010/main" val="0"/>
              </a:ext>
            </a:extLst>
          </a:blip>
          <a:srcRect b="7689"/>
          <a:stretch/>
        </p:blipFill>
        <p:spPr bwMode="auto">
          <a:xfrm>
            <a:off x="157288" y="4560086"/>
            <a:ext cx="4109913" cy="1973235"/>
          </a:xfrm>
          <a:prstGeom prst="rect">
            <a:avLst/>
          </a:prstGeom>
          <a:noFill/>
          <a:ln>
            <a:noFill/>
          </a:ln>
          <a:extLst>
            <a:ext uri="{53640926-AAD7-44D8-BBD7-CCE9431645EC}">
              <a14:shadowObscured xmlns:a14="http://schemas.microsoft.com/office/drawing/2010/main"/>
            </a:ext>
          </a:extLst>
        </p:spPr>
      </p:pic>
      <p:pic>
        <p:nvPicPr>
          <p:cNvPr id="9" name="Picture 8" descr="Jeremiah 29:13 - Bible verse of the day - DailyVerses.net">
            <a:extLst>
              <a:ext uri="{FF2B5EF4-FFF2-40B4-BE49-F238E27FC236}">
                <a16:creationId xmlns:a16="http://schemas.microsoft.com/office/drawing/2014/main" id="{85C9CC6E-4B0B-3746-B30E-60C79CE96080}"/>
              </a:ext>
            </a:extLst>
          </p:cNvPr>
          <p:cNvPicPr/>
          <p:nvPr/>
        </p:nvPicPr>
        <p:blipFill rotWithShape="1">
          <a:blip r:embed="rId3" cstate="print">
            <a:extLst>
              <a:ext uri="{28A0092B-C50C-407E-A947-70E740481C1C}">
                <a14:useLocalDpi xmlns:a14="http://schemas.microsoft.com/office/drawing/2010/main" val="0"/>
              </a:ext>
            </a:extLst>
          </a:blip>
          <a:srcRect b="7689"/>
          <a:stretch/>
        </p:blipFill>
        <p:spPr bwMode="auto">
          <a:xfrm>
            <a:off x="4437740" y="279633"/>
            <a:ext cx="4109913" cy="1973235"/>
          </a:xfrm>
          <a:prstGeom prst="rect">
            <a:avLst/>
          </a:prstGeom>
          <a:noFill/>
          <a:ln>
            <a:noFill/>
          </a:ln>
          <a:extLst>
            <a:ext uri="{53640926-AAD7-44D8-BBD7-CCE9431645EC}">
              <a14:shadowObscured xmlns:a14="http://schemas.microsoft.com/office/drawing/2010/main"/>
            </a:ext>
          </a:extLst>
        </p:spPr>
      </p:pic>
      <p:pic>
        <p:nvPicPr>
          <p:cNvPr id="10" name="Picture 9" descr="Jeremiah 29:13 - Bible verse of the day - DailyVerses.net">
            <a:extLst>
              <a:ext uri="{FF2B5EF4-FFF2-40B4-BE49-F238E27FC236}">
                <a16:creationId xmlns:a16="http://schemas.microsoft.com/office/drawing/2014/main" id="{3BF604F1-9ED0-CF4F-80B4-4E6D79E8A9B2}"/>
              </a:ext>
            </a:extLst>
          </p:cNvPr>
          <p:cNvPicPr/>
          <p:nvPr/>
        </p:nvPicPr>
        <p:blipFill rotWithShape="1">
          <a:blip r:embed="rId3" cstate="print">
            <a:extLst>
              <a:ext uri="{28A0092B-C50C-407E-A947-70E740481C1C}">
                <a14:useLocalDpi xmlns:a14="http://schemas.microsoft.com/office/drawing/2010/main" val="0"/>
              </a:ext>
            </a:extLst>
          </a:blip>
          <a:srcRect b="7689"/>
          <a:stretch/>
        </p:blipFill>
        <p:spPr bwMode="auto">
          <a:xfrm>
            <a:off x="4437739" y="2419860"/>
            <a:ext cx="4109913" cy="1973235"/>
          </a:xfrm>
          <a:prstGeom prst="rect">
            <a:avLst/>
          </a:prstGeom>
          <a:noFill/>
          <a:ln>
            <a:noFill/>
          </a:ln>
          <a:extLst>
            <a:ext uri="{53640926-AAD7-44D8-BBD7-CCE9431645EC}">
              <a14:shadowObscured xmlns:a14="http://schemas.microsoft.com/office/drawing/2010/main"/>
            </a:ext>
          </a:extLst>
        </p:spPr>
      </p:pic>
      <p:pic>
        <p:nvPicPr>
          <p:cNvPr id="11" name="Picture 10" descr="Jeremiah 29:13 - Bible verse of the day - DailyVerses.net">
            <a:extLst>
              <a:ext uri="{FF2B5EF4-FFF2-40B4-BE49-F238E27FC236}">
                <a16:creationId xmlns:a16="http://schemas.microsoft.com/office/drawing/2014/main" id="{00E4DA30-60D3-5544-83DE-15DEAB9E712A}"/>
              </a:ext>
            </a:extLst>
          </p:cNvPr>
          <p:cNvPicPr/>
          <p:nvPr/>
        </p:nvPicPr>
        <p:blipFill rotWithShape="1">
          <a:blip r:embed="rId3" cstate="print">
            <a:extLst>
              <a:ext uri="{28A0092B-C50C-407E-A947-70E740481C1C}">
                <a14:useLocalDpi xmlns:a14="http://schemas.microsoft.com/office/drawing/2010/main" val="0"/>
              </a:ext>
            </a:extLst>
          </a:blip>
          <a:srcRect b="7689"/>
          <a:stretch/>
        </p:blipFill>
        <p:spPr bwMode="auto">
          <a:xfrm>
            <a:off x="4437739" y="4560085"/>
            <a:ext cx="4109913" cy="19732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6460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B58-35EE-A14F-9E82-AB3E7F1133FA}"/>
              </a:ext>
            </a:extLst>
          </p:cNvPr>
          <p:cNvSpPr>
            <a:spLocks noGrp="1"/>
          </p:cNvSpPr>
          <p:nvPr>
            <p:ph type="title"/>
          </p:nvPr>
        </p:nvSpPr>
        <p:spPr>
          <a:xfrm>
            <a:off x="2231136" y="220559"/>
            <a:ext cx="7729728" cy="1188720"/>
          </a:xfrm>
        </p:spPr>
        <p:txBody>
          <a:bodyPr/>
          <a:lstStyle/>
          <a:p>
            <a:r>
              <a:rPr lang="en-GB" dirty="0"/>
              <a:t>Let us pray…</a:t>
            </a:r>
          </a:p>
        </p:txBody>
      </p:sp>
      <p:sp>
        <p:nvSpPr>
          <p:cNvPr id="3" name="Rectangle 2">
            <a:extLst>
              <a:ext uri="{FF2B5EF4-FFF2-40B4-BE49-F238E27FC236}">
                <a16:creationId xmlns:a16="http://schemas.microsoft.com/office/drawing/2014/main" id="{C968D9E3-874E-7447-B04D-4B8992E6C03A}"/>
              </a:ext>
            </a:extLst>
          </p:cNvPr>
          <p:cNvSpPr/>
          <p:nvPr/>
        </p:nvSpPr>
        <p:spPr>
          <a:xfrm>
            <a:off x="0" y="1595021"/>
            <a:ext cx="12192000" cy="5262979"/>
          </a:xfrm>
          <a:prstGeom prst="rect">
            <a:avLst/>
          </a:prstGeom>
        </p:spPr>
        <p:txBody>
          <a:bodyPr wrap="square">
            <a:spAutoFit/>
          </a:bodyPr>
          <a:lstStyle/>
          <a:p>
            <a:pPr fontAlgn="base"/>
            <a:r>
              <a:rPr lang="en-US" sz="2800" dirty="0">
                <a:latin typeface="+mj-lt"/>
              </a:rPr>
              <a:t>God our Father,​</a:t>
            </a:r>
          </a:p>
          <a:p>
            <a:pPr fontAlgn="base"/>
            <a:r>
              <a:rPr lang="en-US" sz="2800" dirty="0">
                <a:latin typeface="+mj-lt"/>
              </a:rPr>
              <a:t>We thank you for the gift of your love which you give every person in the world. We thank you that because of your love we are never alone and should never feel afraid.</a:t>
            </a:r>
            <a:r>
              <a:rPr lang="en-GB" sz="2800" dirty="0">
                <a:latin typeface="+mj-lt"/>
              </a:rPr>
              <a:t>​</a:t>
            </a:r>
          </a:p>
          <a:p>
            <a:pPr fontAlgn="base"/>
            <a:r>
              <a:rPr lang="en-US" sz="2800" dirty="0">
                <a:latin typeface="+mj-lt"/>
              </a:rPr>
              <a:t>We thank you for the gift of faith which allows us to know you, one God three persons. We thank you that because of that faith the whole of our lives are directed to living for other people.</a:t>
            </a:r>
            <a:r>
              <a:rPr lang="en-GB" sz="2800" dirty="0">
                <a:latin typeface="+mj-lt"/>
              </a:rPr>
              <a:t>​</a:t>
            </a:r>
          </a:p>
          <a:p>
            <a:pPr fontAlgn="base"/>
            <a:r>
              <a:rPr lang="en-US" sz="2800" dirty="0">
                <a:latin typeface="+mj-lt"/>
              </a:rPr>
              <a:t>Through your son, Jesus Christ, our friend and brother, you show us how to love.</a:t>
            </a:r>
            <a:r>
              <a:rPr lang="en-GB" sz="2800" dirty="0">
                <a:latin typeface="+mj-lt"/>
              </a:rPr>
              <a:t>​</a:t>
            </a:r>
          </a:p>
          <a:p>
            <a:pPr fontAlgn="base"/>
            <a:r>
              <a:rPr lang="en-US" sz="2800" dirty="0">
                <a:latin typeface="+mj-lt"/>
              </a:rPr>
              <a:t>Give us strength we need to live lives of love and faith, so that the world may come to know your son more and more through our actions and words as we seek to live lives which help to build your kingdom here on earth.</a:t>
            </a:r>
            <a:r>
              <a:rPr lang="en-GB" sz="2800" dirty="0">
                <a:latin typeface="+mj-lt"/>
              </a:rPr>
              <a:t>​</a:t>
            </a:r>
          </a:p>
          <a:p>
            <a:pPr fontAlgn="base"/>
            <a:r>
              <a:rPr lang="en-US" sz="2800" dirty="0">
                <a:latin typeface="+mj-lt"/>
              </a:rPr>
              <a:t>We ask this through Christ, our Lord. Amen</a:t>
            </a:r>
            <a:endParaRPr lang="en-GB" sz="2800" dirty="0">
              <a:latin typeface="+mj-lt"/>
            </a:endParaRPr>
          </a:p>
        </p:txBody>
      </p:sp>
    </p:spTree>
    <p:extLst>
      <p:ext uri="{BB962C8B-B14F-4D97-AF65-F5344CB8AC3E}">
        <p14:creationId xmlns:p14="http://schemas.microsoft.com/office/powerpoint/2010/main" val="407795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A3D6-E85B-1244-ABFF-815A3718EE26}"/>
              </a:ext>
            </a:extLst>
          </p:cNvPr>
          <p:cNvSpPr>
            <a:spLocks noGrp="1"/>
          </p:cNvSpPr>
          <p:nvPr>
            <p:ph type="title"/>
          </p:nvPr>
        </p:nvSpPr>
        <p:spPr>
          <a:xfrm>
            <a:off x="1560837" y="360215"/>
            <a:ext cx="8991600" cy="2260527"/>
          </a:xfrm>
        </p:spPr>
        <p:txBody>
          <a:bodyPr>
            <a:normAutofit/>
          </a:bodyPr>
          <a:lstStyle/>
          <a:p>
            <a:r>
              <a:rPr lang="en-GB" dirty="0"/>
              <a:t>PLEASE VISIT </a:t>
            </a:r>
            <a:r>
              <a:rPr lang="en-GB" dirty="0">
                <a:hlinkClick r:id="rId2"/>
              </a:rPr>
              <a:t>https://www.youtube.com/watch?v=VgPph1CZXuE</a:t>
            </a:r>
            <a:r>
              <a:rPr lang="en-GB" dirty="0"/>
              <a:t> </a:t>
            </a:r>
          </a:p>
        </p:txBody>
      </p:sp>
      <p:sp>
        <p:nvSpPr>
          <p:cNvPr id="3" name="Text Placeholder 2">
            <a:extLst>
              <a:ext uri="{FF2B5EF4-FFF2-40B4-BE49-F238E27FC236}">
                <a16:creationId xmlns:a16="http://schemas.microsoft.com/office/drawing/2014/main" id="{B3ECC4F4-45AA-7143-B908-43468A815D06}"/>
              </a:ext>
            </a:extLst>
          </p:cNvPr>
          <p:cNvSpPr>
            <a:spLocks noGrp="1"/>
          </p:cNvSpPr>
          <p:nvPr>
            <p:ph type="body" idx="1"/>
          </p:nvPr>
        </p:nvSpPr>
        <p:spPr>
          <a:xfrm>
            <a:off x="1560837" y="2707828"/>
            <a:ext cx="8991600" cy="1265082"/>
          </a:xfrm>
        </p:spPr>
        <p:txBody>
          <a:bodyPr>
            <a:normAutofit fontScale="85000" lnSpcReduction="20000"/>
          </a:bodyPr>
          <a:lstStyle/>
          <a:p>
            <a:pPr algn="ctr"/>
            <a:r>
              <a:rPr lang="en-GB" sz="3200" i="1" dirty="0"/>
              <a:t>THIS VIDEO IS A VERY BASIC INTRODUCTION ON PILGRAMAGE. </a:t>
            </a:r>
          </a:p>
          <a:p>
            <a:pPr algn="ctr"/>
            <a:r>
              <a:rPr lang="en-GB" sz="3200" i="1" dirty="0"/>
              <a:t>IF YOU PREFER TO USE YOUR OWN OR SPEAK PERSONALLY PLEASE FEEL FREE. </a:t>
            </a:r>
          </a:p>
        </p:txBody>
      </p:sp>
    </p:spTree>
    <p:extLst>
      <p:ext uri="{BB962C8B-B14F-4D97-AF65-F5344CB8AC3E}">
        <p14:creationId xmlns:p14="http://schemas.microsoft.com/office/powerpoint/2010/main" val="41899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D956-393A-7B42-960F-B55FBEB332CE}"/>
              </a:ext>
            </a:extLst>
          </p:cNvPr>
          <p:cNvSpPr>
            <a:spLocks noGrp="1"/>
          </p:cNvSpPr>
          <p:nvPr>
            <p:ph type="title"/>
          </p:nvPr>
        </p:nvSpPr>
        <p:spPr/>
        <p:txBody>
          <a:bodyPr>
            <a:normAutofit/>
          </a:bodyPr>
          <a:lstStyle/>
          <a:p>
            <a:r>
              <a:rPr lang="en-US" sz="3600" dirty="0"/>
              <a:t>What does the church say about pilgrimage?</a:t>
            </a:r>
          </a:p>
        </p:txBody>
      </p:sp>
      <p:sp>
        <p:nvSpPr>
          <p:cNvPr id="3" name="Content Placeholder 2">
            <a:extLst>
              <a:ext uri="{FF2B5EF4-FFF2-40B4-BE49-F238E27FC236}">
                <a16:creationId xmlns:a16="http://schemas.microsoft.com/office/drawing/2014/main" id="{59C8DD81-2045-CD4C-8D1E-B8C3C7B663AB}"/>
              </a:ext>
            </a:extLst>
          </p:cNvPr>
          <p:cNvSpPr>
            <a:spLocks noGrp="1"/>
          </p:cNvSpPr>
          <p:nvPr>
            <p:ph idx="1"/>
          </p:nvPr>
        </p:nvSpPr>
        <p:spPr>
          <a:xfrm>
            <a:off x="91440" y="2364806"/>
            <a:ext cx="12011292" cy="3968938"/>
          </a:xfrm>
        </p:spPr>
        <p:txBody>
          <a:bodyPr/>
          <a:lstStyle/>
          <a:p>
            <a:pPr marL="0" indent="0" algn="ctr">
              <a:lnSpc>
                <a:spcPct val="115000"/>
              </a:lnSpc>
              <a:spcAft>
                <a:spcPts val="1000"/>
              </a:spcAft>
              <a:buNone/>
            </a:pPr>
            <a:r>
              <a:rPr lang="en-GB" sz="4400" i="1" dirty="0">
                <a:latin typeface="+mj-lt"/>
                <a:ea typeface="Calibri" panose="020F0502020204030204" pitchFamily="34" charset="0"/>
                <a:cs typeface="Times New Roman" panose="02020603050405020304" pitchFamily="18" charset="0"/>
              </a:rPr>
              <a:t>“Pilgrimages evoke our earthly journey toward heaven and are traditionally very special occasions for renewal in prayer.”</a:t>
            </a:r>
            <a:endParaRPr lang="en-US" sz="4400" i="1" dirty="0">
              <a:latin typeface="+mj-lt"/>
            </a:endParaRPr>
          </a:p>
          <a:p>
            <a:pPr algn="r">
              <a:buFontTx/>
              <a:buChar char="-"/>
            </a:pPr>
            <a:r>
              <a:rPr lang="en-US" sz="4400" dirty="0">
                <a:latin typeface="+mj-lt"/>
              </a:rPr>
              <a:t>CCC 2691</a:t>
            </a:r>
            <a:endParaRPr lang="en-GB" sz="4400" dirty="0">
              <a:latin typeface="+mj-lt"/>
            </a:endParaRPr>
          </a:p>
          <a:p>
            <a:endParaRPr lang="en-US" dirty="0"/>
          </a:p>
        </p:txBody>
      </p:sp>
    </p:spTree>
    <p:extLst>
      <p:ext uri="{BB962C8B-B14F-4D97-AF65-F5344CB8AC3E}">
        <p14:creationId xmlns:p14="http://schemas.microsoft.com/office/powerpoint/2010/main" val="167200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D956-393A-7B42-960F-B55FBEB332CE}"/>
              </a:ext>
            </a:extLst>
          </p:cNvPr>
          <p:cNvSpPr>
            <a:spLocks noGrp="1"/>
          </p:cNvSpPr>
          <p:nvPr>
            <p:ph type="title"/>
          </p:nvPr>
        </p:nvSpPr>
        <p:spPr/>
        <p:txBody>
          <a:bodyPr>
            <a:normAutofit/>
          </a:bodyPr>
          <a:lstStyle/>
          <a:p>
            <a:r>
              <a:rPr lang="en-US" sz="3600" dirty="0"/>
              <a:t>What does the church say about pilgrimage?</a:t>
            </a:r>
          </a:p>
        </p:txBody>
      </p:sp>
      <p:sp>
        <p:nvSpPr>
          <p:cNvPr id="3" name="Content Placeholder 2">
            <a:extLst>
              <a:ext uri="{FF2B5EF4-FFF2-40B4-BE49-F238E27FC236}">
                <a16:creationId xmlns:a16="http://schemas.microsoft.com/office/drawing/2014/main" id="{59C8DD81-2045-CD4C-8D1E-B8C3C7B663AB}"/>
              </a:ext>
            </a:extLst>
          </p:cNvPr>
          <p:cNvSpPr>
            <a:spLocks noGrp="1"/>
          </p:cNvSpPr>
          <p:nvPr>
            <p:ph idx="1"/>
          </p:nvPr>
        </p:nvSpPr>
        <p:spPr>
          <a:xfrm>
            <a:off x="91440" y="2364806"/>
            <a:ext cx="12011292" cy="4386514"/>
          </a:xfrm>
        </p:spPr>
        <p:txBody>
          <a:bodyPr>
            <a:normAutofit fontScale="85000" lnSpcReduction="20000"/>
          </a:bodyPr>
          <a:lstStyle/>
          <a:p>
            <a:pPr marL="0" indent="0" algn="ctr">
              <a:buNone/>
            </a:pPr>
            <a:r>
              <a:rPr lang="en-US" sz="4400" i="1" dirty="0">
                <a:latin typeface="+mj-lt"/>
              </a:rPr>
              <a:t>“To go on pilgrimage is not simply to visit a place to admire its treasures of nature, art or history. To go on pilgrimage really means to step out of ourselves in order to encounter God where he has revealed himself, where his grace has shone with particular splendour and produced rich fruits of conversion and holiness among those who believe. ”</a:t>
            </a:r>
          </a:p>
          <a:p>
            <a:pPr marL="0" indent="0" algn="ctr">
              <a:buNone/>
            </a:pPr>
            <a:endParaRPr lang="en-US" sz="2600" i="1" dirty="0">
              <a:latin typeface="+mj-lt"/>
            </a:endParaRPr>
          </a:p>
          <a:p>
            <a:pPr algn="r">
              <a:buFontTx/>
              <a:buChar char="-"/>
            </a:pPr>
            <a:r>
              <a:rPr lang="en-US" sz="2600" dirty="0">
                <a:latin typeface="+mj-lt"/>
              </a:rPr>
              <a:t>Pope Benedict XVI </a:t>
            </a:r>
            <a:endParaRPr lang="en-US" sz="2300" dirty="0">
              <a:latin typeface="+mj-lt"/>
            </a:endParaRPr>
          </a:p>
          <a:p>
            <a:pPr marL="0" indent="0" algn="r">
              <a:buNone/>
            </a:pPr>
            <a:r>
              <a:rPr lang="en-GB" sz="2300" dirty="0">
                <a:latin typeface="+mj-lt"/>
              </a:rPr>
              <a:t>Apostolic Journey to Santiago de Compostela and Barcelona </a:t>
            </a:r>
          </a:p>
          <a:p>
            <a:pPr marL="0" indent="0" algn="r">
              <a:buNone/>
            </a:pPr>
            <a:r>
              <a:rPr lang="en-GB" sz="2300" dirty="0">
                <a:latin typeface="+mj-lt"/>
              </a:rPr>
              <a:t>(6-7 August 2010)</a:t>
            </a:r>
          </a:p>
          <a:p>
            <a:endParaRPr lang="en-US" dirty="0"/>
          </a:p>
        </p:txBody>
      </p:sp>
    </p:spTree>
    <p:extLst>
      <p:ext uri="{BB962C8B-B14F-4D97-AF65-F5344CB8AC3E}">
        <p14:creationId xmlns:p14="http://schemas.microsoft.com/office/powerpoint/2010/main" val="261200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D956-393A-7B42-960F-B55FBEB332CE}"/>
              </a:ext>
            </a:extLst>
          </p:cNvPr>
          <p:cNvSpPr>
            <a:spLocks noGrp="1"/>
          </p:cNvSpPr>
          <p:nvPr>
            <p:ph type="title"/>
          </p:nvPr>
        </p:nvSpPr>
        <p:spPr>
          <a:xfrm>
            <a:off x="2231136" y="349096"/>
            <a:ext cx="9871596" cy="1790159"/>
          </a:xfrm>
        </p:spPr>
        <p:txBody>
          <a:bodyPr>
            <a:normAutofit/>
          </a:bodyPr>
          <a:lstStyle/>
          <a:p>
            <a:r>
              <a:rPr lang="en-US" sz="3600" dirty="0"/>
              <a:t>What does the church say about pilgrimage?</a:t>
            </a:r>
          </a:p>
        </p:txBody>
      </p:sp>
      <p:sp>
        <p:nvSpPr>
          <p:cNvPr id="3" name="Content Placeholder 2">
            <a:extLst>
              <a:ext uri="{FF2B5EF4-FFF2-40B4-BE49-F238E27FC236}">
                <a16:creationId xmlns:a16="http://schemas.microsoft.com/office/drawing/2014/main" id="{59C8DD81-2045-CD4C-8D1E-B8C3C7B663AB}"/>
              </a:ext>
            </a:extLst>
          </p:cNvPr>
          <p:cNvSpPr>
            <a:spLocks noGrp="1"/>
          </p:cNvSpPr>
          <p:nvPr>
            <p:ph idx="1"/>
          </p:nvPr>
        </p:nvSpPr>
        <p:spPr>
          <a:xfrm>
            <a:off x="91440" y="2364806"/>
            <a:ext cx="12011292" cy="4386514"/>
          </a:xfrm>
        </p:spPr>
        <p:txBody>
          <a:bodyPr>
            <a:normAutofit fontScale="85000" lnSpcReduction="20000"/>
          </a:bodyPr>
          <a:lstStyle/>
          <a:p>
            <a:pPr marL="0" indent="0" algn="ctr">
              <a:buNone/>
            </a:pPr>
            <a:r>
              <a:rPr lang="en-US" sz="4400" i="1" dirty="0">
                <a:latin typeface="+mj-lt"/>
              </a:rPr>
              <a:t>“To go on pilgrimage is not simply to visit a place to admire its treasures of nature, art or history. To go on pilgrimage really means to step out of ourselves in order to encounter God where he has revealed himself, where his grace has shone with particular splendour and produced rich fruits of conversion and holiness among those who believe. ”</a:t>
            </a:r>
          </a:p>
          <a:p>
            <a:pPr marL="0" indent="0" algn="ctr">
              <a:buNone/>
            </a:pPr>
            <a:endParaRPr lang="en-US" sz="2600" i="1" dirty="0">
              <a:latin typeface="+mj-lt"/>
            </a:endParaRPr>
          </a:p>
          <a:p>
            <a:pPr algn="r">
              <a:buFontTx/>
              <a:buChar char="-"/>
            </a:pPr>
            <a:r>
              <a:rPr lang="en-US" sz="2600" dirty="0">
                <a:latin typeface="+mj-lt"/>
              </a:rPr>
              <a:t>Pope Benedict XVI </a:t>
            </a:r>
            <a:endParaRPr lang="en-US" sz="2300" dirty="0">
              <a:latin typeface="+mj-lt"/>
            </a:endParaRPr>
          </a:p>
          <a:p>
            <a:pPr marL="0" indent="0" algn="r">
              <a:buNone/>
            </a:pPr>
            <a:r>
              <a:rPr lang="en-GB" sz="2300" dirty="0">
                <a:latin typeface="+mj-lt"/>
              </a:rPr>
              <a:t>Apostolic Journey to Santiago de Compostela and Barcelona </a:t>
            </a:r>
          </a:p>
          <a:p>
            <a:pPr marL="0" indent="0" algn="r">
              <a:buNone/>
            </a:pPr>
            <a:r>
              <a:rPr lang="en-GB" sz="2300" dirty="0">
                <a:latin typeface="+mj-lt"/>
              </a:rPr>
              <a:t>(6-7 August 2010)</a:t>
            </a:r>
          </a:p>
          <a:p>
            <a:endParaRPr lang="en-US" dirty="0"/>
          </a:p>
        </p:txBody>
      </p:sp>
    </p:spTree>
    <p:extLst>
      <p:ext uri="{BB962C8B-B14F-4D97-AF65-F5344CB8AC3E}">
        <p14:creationId xmlns:p14="http://schemas.microsoft.com/office/powerpoint/2010/main" val="140536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mino de Santiago - Wikipedia">
            <a:extLst>
              <a:ext uri="{FF2B5EF4-FFF2-40B4-BE49-F238E27FC236}">
                <a16:creationId xmlns:a16="http://schemas.microsoft.com/office/drawing/2014/main" id="{6F49F7CF-C23F-9F47-816B-E0B906BB52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8" r="3800" b="21821"/>
          <a:stretch/>
        </p:blipFill>
        <p:spPr bwMode="auto">
          <a:xfrm>
            <a:off x="1" y="-202717"/>
            <a:ext cx="12191999" cy="7060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5052D1B2-8DB1-F144-958F-B6028822083D}"/>
              </a:ext>
            </a:extLst>
          </p:cNvPr>
          <p:cNvSpPr txBox="1">
            <a:spLocks/>
          </p:cNvSpPr>
          <p:nvPr/>
        </p:nvSpPr>
        <p:spPr>
          <a:xfrm>
            <a:off x="2272278" y="6359599"/>
            <a:ext cx="9871596" cy="450275"/>
          </a:xfrm>
          <a:prstGeom prst="rect">
            <a:avLst/>
          </a:prstGeom>
          <a:solidFill>
            <a:schemeClr val="bg1"/>
          </a:solidFill>
          <a:ln>
            <a:solidFill>
              <a:schemeClr val="accent1"/>
            </a:solidFill>
          </a:ln>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Camino de Santiago – the way of St. James</a:t>
            </a:r>
          </a:p>
        </p:txBody>
      </p:sp>
    </p:spTree>
    <p:extLst>
      <p:ext uri="{BB962C8B-B14F-4D97-AF65-F5344CB8AC3E}">
        <p14:creationId xmlns:p14="http://schemas.microsoft.com/office/powerpoint/2010/main" val="58746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2651-4880-544F-A03E-410B5F3CC692}"/>
              </a:ext>
            </a:extLst>
          </p:cNvPr>
          <p:cNvSpPr>
            <a:spLocks noGrp="1"/>
          </p:cNvSpPr>
          <p:nvPr>
            <p:ph type="title"/>
          </p:nvPr>
        </p:nvSpPr>
        <p:spPr/>
        <p:txBody>
          <a:bodyPr/>
          <a:lstStyle/>
          <a:p>
            <a:r>
              <a:rPr lang="en-GB" dirty="0"/>
              <a:t>WHAT IS A PILGRIMAGE TO Santiago de </a:t>
            </a:r>
            <a:r>
              <a:rPr lang="en-GB" dirty="0" err="1"/>
              <a:t>compostela</a:t>
            </a:r>
            <a:r>
              <a:rPr lang="en-GB" dirty="0"/>
              <a:t> ? </a:t>
            </a:r>
          </a:p>
        </p:txBody>
      </p:sp>
      <p:sp>
        <p:nvSpPr>
          <p:cNvPr id="4" name="Text Placeholder 2">
            <a:extLst>
              <a:ext uri="{FF2B5EF4-FFF2-40B4-BE49-F238E27FC236}">
                <a16:creationId xmlns:a16="http://schemas.microsoft.com/office/drawing/2014/main" id="{98F107A2-3F5E-084D-AF77-7F8ABF073367}"/>
              </a:ext>
            </a:extLst>
          </p:cNvPr>
          <p:cNvSpPr>
            <a:spLocks noGrp="1"/>
          </p:cNvSpPr>
          <p:nvPr>
            <p:ph type="body" idx="1"/>
          </p:nvPr>
        </p:nvSpPr>
        <p:spPr>
          <a:xfrm>
            <a:off x="1103637" y="2446571"/>
            <a:ext cx="9673220" cy="1951258"/>
          </a:xfrm>
        </p:spPr>
        <p:txBody>
          <a:bodyPr>
            <a:normAutofit fontScale="92500" lnSpcReduction="10000"/>
          </a:bodyPr>
          <a:lstStyle/>
          <a:p>
            <a:pPr algn="ctr"/>
            <a:r>
              <a:rPr lang="en-GB" sz="3200" i="1" dirty="0"/>
              <a:t>THIS VIDEO IS AN INTRODUCTION ON THE  PILGRAMAGE SANTIAGO DE COMPOSTELA. </a:t>
            </a:r>
          </a:p>
          <a:p>
            <a:pPr algn="ctr"/>
            <a:r>
              <a:rPr lang="en-GB" sz="3200" i="1" dirty="0"/>
              <a:t>IF YOU PREFER TO USE YOUR OWN OR SPEAK PERSONALLY PLEASE FEEL FREE. </a:t>
            </a:r>
          </a:p>
        </p:txBody>
      </p:sp>
    </p:spTree>
    <p:extLst>
      <p:ext uri="{BB962C8B-B14F-4D97-AF65-F5344CB8AC3E}">
        <p14:creationId xmlns:p14="http://schemas.microsoft.com/office/powerpoint/2010/main" val="13109890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2B5A07A2664541B810518BA5A97AB0" ma:contentTypeVersion="9" ma:contentTypeDescription="Create a new document." ma:contentTypeScope="" ma:versionID="eefd0107127f9ab7d57304fa84aad8c9">
  <xsd:schema xmlns:xsd="http://www.w3.org/2001/XMLSchema" xmlns:xs="http://www.w3.org/2001/XMLSchema" xmlns:p="http://schemas.microsoft.com/office/2006/metadata/properties" xmlns:ns2="bb1ba8eb-06f1-4f11-a866-3f0b87969171" targetNamespace="http://schemas.microsoft.com/office/2006/metadata/properties" ma:root="true" ma:fieldsID="df27b40dde965a1065a491833f4716d4" ns2:_="">
    <xsd:import namespace="bb1ba8eb-06f1-4f11-a866-3f0b8796917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ba8eb-06f1-4f11-a866-3f0b879691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C872F0-D54E-4C6E-A42F-97007BC14C3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B73E53-F396-47B6-8F86-CC620D590BFA}">
  <ds:schemaRefs>
    <ds:schemaRef ds:uri="http://schemas.microsoft.com/sharepoint/v3/contenttype/forms"/>
  </ds:schemaRefs>
</ds:datastoreItem>
</file>

<file path=customXml/itemProps3.xml><?xml version="1.0" encoding="utf-8"?>
<ds:datastoreItem xmlns:ds="http://schemas.openxmlformats.org/officeDocument/2006/customXml" ds:itemID="{7151D5F9-4823-4E17-87C7-AB6A339AE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ba8eb-06f1-4f11-a866-3f0b87969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Parcel</Template>
  <TotalTime>485</TotalTime>
  <Words>2026</Words>
  <Application>Microsoft Macintosh PowerPoint</Application>
  <PresentationFormat>Widescreen</PresentationFormat>
  <Paragraphs>130</Paragraphs>
  <Slides>32</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Parcel</vt:lpstr>
      <vt:lpstr>The way, the truth and the life.</vt:lpstr>
      <vt:lpstr>PowerPoint Presentation</vt:lpstr>
      <vt:lpstr>PILGRIMAGE </vt:lpstr>
      <vt:lpstr>PLEASE VISIT https://www.youtube.com/watch?v=VgPph1CZXuE </vt:lpstr>
      <vt:lpstr>What does the church say about pilgrimage?</vt:lpstr>
      <vt:lpstr>What does the church say about pilgrimage?</vt:lpstr>
      <vt:lpstr>What does the church say about pilgrimage?</vt:lpstr>
      <vt:lpstr>PowerPoint Presentation</vt:lpstr>
      <vt:lpstr>WHAT IS A PILGRIMAGE TO Santiago de compostela ? </vt:lpstr>
      <vt:lpstr>PowerPoint Presentation</vt:lpstr>
      <vt:lpstr>Camino de Santiago –  The Way of St James </vt:lpstr>
      <vt:lpstr>Activity</vt:lpstr>
      <vt:lpstr>The Hat</vt:lpstr>
      <vt:lpstr>A Wooden Stick or “Bordón”</vt:lpstr>
      <vt:lpstr>Gourd</vt:lpstr>
      <vt:lpstr>Scallop Shell</vt:lpstr>
      <vt:lpstr>Scallop Shell</vt:lpstr>
      <vt:lpstr>The pilgrim’s passport</vt:lpstr>
      <vt:lpstr>Discussion time</vt:lpstr>
      <vt:lpstr>Discussion time</vt:lpstr>
      <vt:lpstr>St Bona of Pisa</vt:lpstr>
      <vt:lpstr>St Bona of Pisa</vt:lpstr>
      <vt:lpstr>St Bona of Pisa</vt:lpstr>
      <vt:lpstr>St Bona of Pisa</vt:lpstr>
      <vt:lpstr>St Bona of Pisa</vt:lpstr>
      <vt:lpstr>PowerPoint Presentation</vt:lpstr>
      <vt:lpstr>PowerPoint Presentation</vt:lpstr>
      <vt:lpstr>PowerPoint Presentation</vt:lpstr>
      <vt:lpstr>Reflection</vt:lpstr>
      <vt:lpstr>Go Forth</vt:lpstr>
      <vt:lpstr>PowerPoint Presentation</vt:lpstr>
      <vt:lpstr>Let us pray…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Lauren Lynch</cp:lastModifiedBy>
  <cp:revision>29</cp:revision>
  <dcterms:created xsi:type="dcterms:W3CDTF">2020-12-02T12:01:12Z</dcterms:created>
  <dcterms:modified xsi:type="dcterms:W3CDTF">2021-02-11T18:12:41Z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0x010100E22B5A07A2664541B810518BA5A97AB0</vt:lpwstr>
  </property>
</Properties>
</file>